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8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60"/>
  </p:notesMasterIdLst>
  <p:sldIdLst>
    <p:sldId id="256" r:id="rId2"/>
    <p:sldId id="258" r:id="rId3"/>
    <p:sldId id="364" r:id="rId4"/>
    <p:sldId id="349" r:id="rId5"/>
    <p:sldId id="354" r:id="rId6"/>
    <p:sldId id="362" r:id="rId7"/>
    <p:sldId id="304" r:id="rId8"/>
    <p:sldId id="313" r:id="rId9"/>
    <p:sldId id="314" r:id="rId10"/>
    <p:sldId id="318" r:id="rId11"/>
    <p:sldId id="319" r:id="rId12"/>
    <p:sldId id="316" r:id="rId13"/>
    <p:sldId id="317" r:id="rId14"/>
    <p:sldId id="320" r:id="rId15"/>
    <p:sldId id="260" r:id="rId16"/>
    <p:sldId id="328" r:id="rId17"/>
    <p:sldId id="332" r:id="rId18"/>
    <p:sldId id="333" r:id="rId19"/>
    <p:sldId id="334" r:id="rId20"/>
    <p:sldId id="335" r:id="rId21"/>
    <p:sldId id="336" r:id="rId22"/>
    <p:sldId id="337" r:id="rId23"/>
    <p:sldId id="339" r:id="rId24"/>
    <p:sldId id="340" r:id="rId25"/>
    <p:sldId id="341" r:id="rId26"/>
    <p:sldId id="359" r:id="rId27"/>
    <p:sldId id="342" r:id="rId28"/>
    <p:sldId id="343" r:id="rId29"/>
    <p:sldId id="344" r:id="rId30"/>
    <p:sldId id="346" r:id="rId31"/>
    <p:sldId id="345" r:id="rId32"/>
    <p:sldId id="347" r:id="rId33"/>
    <p:sldId id="348" r:id="rId34"/>
    <p:sldId id="360" r:id="rId35"/>
    <p:sldId id="361" r:id="rId36"/>
    <p:sldId id="350" r:id="rId37"/>
    <p:sldId id="351" r:id="rId38"/>
    <p:sldId id="352" r:id="rId39"/>
    <p:sldId id="305" r:id="rId40"/>
    <p:sldId id="261" r:id="rId41"/>
    <p:sldId id="306" r:id="rId42"/>
    <p:sldId id="312" r:id="rId43"/>
    <p:sldId id="307" r:id="rId44"/>
    <p:sldId id="308" r:id="rId45"/>
    <p:sldId id="309" r:id="rId46"/>
    <p:sldId id="321" r:id="rId47"/>
    <p:sldId id="322" r:id="rId48"/>
    <p:sldId id="323" r:id="rId49"/>
    <p:sldId id="324" r:id="rId50"/>
    <p:sldId id="325" r:id="rId51"/>
    <p:sldId id="356" r:id="rId52"/>
    <p:sldId id="326" r:id="rId53"/>
    <p:sldId id="355" r:id="rId54"/>
    <p:sldId id="329" r:id="rId55"/>
    <p:sldId id="363" r:id="rId56"/>
    <p:sldId id="357" r:id="rId57"/>
    <p:sldId id="358" r:id="rId58"/>
    <p:sldId id="331" r:id="rId59"/>
  </p:sldIdLst>
  <p:sldSz cx="9144000" cy="5143500" type="screen16x9"/>
  <p:notesSz cx="6858000" cy="9144000"/>
  <p:embeddedFontLst>
    <p:embeddedFont>
      <p:font typeface="Anybody" panose="020B0604020202020204" charset="0"/>
      <p:regular r:id="rId61"/>
      <p:bold r:id="rId62"/>
      <p:italic r:id="rId63"/>
      <p:boldItalic r:id="rId64"/>
    </p:embeddedFont>
    <p:embeddedFont>
      <p:font typeface="Bebas Neue" panose="020B0606020202050201" pitchFamily="34" charset="0"/>
      <p:regular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3F60"/>
    <a:srgbClr val="FFB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B832CA-3FE1-4E44-9C9D-1DEB6B4EB48B}" v="16" dt="2023-05-02T12:50:44.445"/>
    <p1510:client id="{A6A2F761-0D14-4CC9-8B50-FBED8ECECEA8}" v="1175" dt="2023-04-25T01:05:28.550"/>
    <p1510:client id="{AE5FB953-8AF4-4B1A-9D18-E8FFF5AB2D39}" v="5" dt="2023-05-02T03:17:30.005"/>
    <p1510:client id="{B3B5F04E-9360-408F-9D66-EE3C86AFEBD6}" v="7" dt="2023-05-02T02:49:27.054"/>
  </p1510:revLst>
</p1510:revInfo>
</file>

<file path=ppt/tableStyles.xml><?xml version="1.0" encoding="utf-8"?>
<a:tblStyleLst xmlns:a="http://schemas.openxmlformats.org/drawingml/2006/main" def="{FCDF1836-3939-412F-A906-896FBC1A47F3}">
  <a:tblStyle styleId="{FCDF1836-3939-412F-A906-896FBC1A47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D_23563886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F_294BD83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50_CCEC17CD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54_B4F3C50A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5A_DAF96AE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59_C01510C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5F_195C4C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60_8345972E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b="0">
                <a:solidFill>
                  <a:schemeClr val="tx1"/>
                </a:solidFill>
              </a:rPr>
              <a:t>Densidade</a:t>
            </a:r>
            <a:r>
              <a:rPr lang="pt-BR" b="0" baseline="0">
                <a:solidFill>
                  <a:schemeClr val="tx1"/>
                </a:solidFill>
              </a:rPr>
              <a:t> de Acessos</a:t>
            </a:r>
            <a:endParaRPr lang="pt-BR" b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Bandeirantes</c:v>
                </c:pt>
              </c:strCache>
            </c:strRef>
          </c:tx>
          <c:spPr>
            <a:solidFill>
              <a:srgbClr val="BC3F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32.299999999999997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6D-F14F-8973-D607A22720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Ponta Grossa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33.299999999999997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6D-F14F-8973-D607A22720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Paraná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6D-F14F-8973-D607A22720E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Brasil</c:v>
                </c:pt>
              </c:strCache>
            </c:strRef>
          </c:tx>
          <c:spPr>
            <a:solidFill>
              <a:srgbClr val="FFB5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20.8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F6D-F14F-8973-D607A22720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29856"/>
        <c:axId val="9621120"/>
      </c:barChart>
      <c:catAx>
        <c:axId val="15329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621120"/>
        <c:crosses val="autoZero"/>
        <c:auto val="1"/>
        <c:lblAlgn val="ctr"/>
        <c:lblOffset val="100"/>
        <c:noMultiLvlLbl val="0"/>
      </c:catAx>
      <c:valAx>
        <c:axId val="9621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329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>
                <a:solidFill>
                  <a:schemeClr val="tx1"/>
                </a:solidFill>
              </a:rPr>
              <a:t>Evolução de Acessos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Bandeirantes</c:v>
                </c:pt>
              </c:strCache>
            </c:strRef>
          </c:tx>
          <c:spPr>
            <a:ln w="28575" cap="rnd">
              <a:solidFill>
                <a:srgbClr val="BC3F60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#,##0</c:formatCode>
                <c:ptCount val="4"/>
                <c:pt idx="0">
                  <c:v>4117</c:v>
                </c:pt>
                <c:pt idx="1">
                  <c:v>5151</c:v>
                </c:pt>
                <c:pt idx="2">
                  <c:v>9118</c:v>
                </c:pt>
                <c:pt idx="3">
                  <c:v>10066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FE-A141-9A2E-E56E2D5845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9537984"/>
        <c:axId val="49373424"/>
      </c:lineChart>
      <c:catAx>
        <c:axId val="10953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9373424"/>
        <c:crosses val="autoZero"/>
        <c:auto val="1"/>
        <c:lblAlgn val="ctr"/>
        <c:lblOffset val="100"/>
        <c:noMultiLvlLbl val="0"/>
      </c:catAx>
      <c:valAx>
        <c:axId val="4937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953798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>
                <a:solidFill>
                  <a:schemeClr val="tx1"/>
                </a:solidFill>
              </a:rPr>
              <a:t>Evolução de Acessos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Ponta Grossa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#,##0</c:formatCode>
                <c:ptCount val="4"/>
                <c:pt idx="0">
                  <c:v>79462</c:v>
                </c:pt>
                <c:pt idx="1">
                  <c:v>92487</c:v>
                </c:pt>
                <c:pt idx="2">
                  <c:v>121272</c:v>
                </c:pt>
                <c:pt idx="3">
                  <c:v>119200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FE-A141-9A2E-E56E2D5845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9537984"/>
        <c:axId val="49373424"/>
      </c:lineChart>
      <c:catAx>
        <c:axId val="10953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9373424"/>
        <c:crosses val="autoZero"/>
        <c:auto val="1"/>
        <c:lblAlgn val="ctr"/>
        <c:lblOffset val="100"/>
        <c:noMultiLvlLbl val="0"/>
      </c:catAx>
      <c:valAx>
        <c:axId val="4937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953798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dTable>
      <c:spPr>
        <a:solidFill>
          <a:schemeClr val="lt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b="0">
                <a:solidFill>
                  <a:schemeClr val="tx1"/>
                </a:solidFill>
              </a:rPr>
              <a:t>Densidade</a:t>
            </a:r>
            <a:r>
              <a:rPr lang="pt-BR" b="0" baseline="0">
                <a:solidFill>
                  <a:schemeClr val="tx1"/>
                </a:solidFill>
              </a:rPr>
              <a:t> de Acessos</a:t>
            </a:r>
            <a:endParaRPr lang="pt-BR" b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Bandeirantes</c:v>
                </c:pt>
              </c:strCache>
            </c:strRef>
          </c:tx>
          <c:spPr>
            <a:solidFill>
              <a:srgbClr val="BC3F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92.3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6D-F14F-8973-D607A22720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Ponta Grossa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117.6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6D-F14F-8973-D607A22720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Paraná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101.2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6D-F14F-8973-D607A22720E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Brasil</c:v>
                </c:pt>
              </c:strCache>
            </c:strRef>
          </c:tx>
          <c:spPr>
            <a:solidFill>
              <a:srgbClr val="FFB5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99.8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F6D-F14F-8973-D607A22720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29856"/>
        <c:axId val="9621120"/>
      </c:barChart>
      <c:catAx>
        <c:axId val="15329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621120"/>
        <c:crosses val="autoZero"/>
        <c:auto val="1"/>
        <c:lblAlgn val="ctr"/>
        <c:lblOffset val="100"/>
        <c:noMultiLvlLbl val="0"/>
      </c:catAx>
      <c:valAx>
        <c:axId val="9621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329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>
                <a:solidFill>
                  <a:schemeClr val="tx1"/>
                </a:solidFill>
              </a:rPr>
              <a:t>Evolução de Acessos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Bandeirantes</c:v>
                </c:pt>
              </c:strCache>
            </c:strRef>
          </c:tx>
          <c:spPr>
            <a:ln w="28575" cap="rnd">
              <a:solidFill>
                <a:srgbClr val="BC3F60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#,##0</c:formatCode>
                <c:ptCount val="4"/>
                <c:pt idx="0">
                  <c:v>28112</c:v>
                </c:pt>
                <c:pt idx="1">
                  <c:v>25808</c:v>
                </c:pt>
                <c:pt idx="2">
                  <c:v>28710</c:v>
                </c:pt>
                <c:pt idx="3">
                  <c:v>30399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FE-A141-9A2E-E56E2D5845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9537984"/>
        <c:axId val="49373424"/>
      </c:lineChart>
      <c:catAx>
        <c:axId val="10953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9373424"/>
        <c:crosses val="autoZero"/>
        <c:auto val="1"/>
        <c:lblAlgn val="ctr"/>
        <c:lblOffset val="100"/>
        <c:noMultiLvlLbl val="0"/>
      </c:catAx>
      <c:valAx>
        <c:axId val="4937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953798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>
                <a:solidFill>
                  <a:schemeClr val="tx1"/>
                </a:solidFill>
              </a:rPr>
              <a:t>Evolução de Acessos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Ponta Grossa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#,##0</c:formatCode>
                <c:ptCount val="4"/>
                <c:pt idx="0">
                  <c:v>548792</c:v>
                </c:pt>
                <c:pt idx="1">
                  <c:v>635231</c:v>
                </c:pt>
                <c:pt idx="2">
                  <c:v>507943</c:v>
                </c:pt>
                <c:pt idx="3">
                  <c:v>493366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FE-A141-9A2E-E56E2D5845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9537984"/>
        <c:axId val="49373424"/>
      </c:lineChart>
      <c:catAx>
        <c:axId val="10953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9373424"/>
        <c:crosses val="autoZero"/>
        <c:auto val="1"/>
        <c:lblAlgn val="ctr"/>
        <c:lblOffset val="100"/>
        <c:noMultiLvlLbl val="0"/>
      </c:catAx>
      <c:valAx>
        <c:axId val="4937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953798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>
                <a:solidFill>
                  <a:schemeClr val="tx1"/>
                </a:solidFill>
              </a:rPr>
              <a:t>Evolução do números de estações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Bandeirantes</c:v>
                </c:pt>
              </c:strCache>
            </c:strRef>
          </c:tx>
          <c:spPr>
            <a:ln w="28575" cap="rnd">
              <a:solidFill>
                <a:srgbClr val="BC3F60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#,##0</c:formatCode>
                <c:ptCount val="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FE-A141-9A2E-E56E2D5845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9537984"/>
        <c:axId val="49373424"/>
      </c:lineChart>
      <c:catAx>
        <c:axId val="10953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9373424"/>
        <c:crosses val="autoZero"/>
        <c:auto val="1"/>
        <c:lblAlgn val="ctr"/>
        <c:lblOffset val="100"/>
        <c:noMultiLvlLbl val="0"/>
      </c:catAx>
      <c:valAx>
        <c:axId val="4937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953798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sz="1862" b="0" i="0" u="none" strike="noStrike" kern="1200" spc="0" baseline="0">
                <a:solidFill>
                  <a:schemeClr val="tx1"/>
                </a:solidFill>
              </a:rPr>
              <a:t>Evolução do números de estações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Ponta Grossa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#,##0</c:formatCode>
                <c:ptCount val="4"/>
                <c:pt idx="0">
                  <c:v>168</c:v>
                </c:pt>
                <c:pt idx="1">
                  <c:v>180</c:v>
                </c:pt>
                <c:pt idx="2">
                  <c:v>187</c:v>
                </c:pt>
                <c:pt idx="3">
                  <c:v>217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FE-A141-9A2E-E56E2D5845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9537984"/>
        <c:axId val="49373424"/>
      </c:lineChart>
      <c:catAx>
        <c:axId val="10953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9373424"/>
        <c:crosses val="autoZero"/>
        <c:auto val="1"/>
        <c:lblAlgn val="ctr"/>
        <c:lblOffset val="100"/>
        <c:noMultiLvlLbl val="0"/>
      </c:catAx>
      <c:valAx>
        <c:axId val="4937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953798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35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349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226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401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473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179e76c8b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179e76c8b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99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508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343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169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977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347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560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366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466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06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898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428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969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905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179e76c8b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179e76c8b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962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382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514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949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809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1793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0474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6848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608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3139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179e76c8b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179e76c8b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940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1201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949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5630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2320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6204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530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9662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6318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6252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327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607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9350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9295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2432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6552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179e76c8b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179e76c8b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637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1955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2188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1648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179e76c8b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179e76c8b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783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035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179e76c8b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179e76c8b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307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93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244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0" y="-22475"/>
            <a:ext cx="9144000" cy="335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 flipH="1">
            <a:off x="715100" y="-21471"/>
            <a:ext cx="7713900" cy="26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5100" y="818148"/>
            <a:ext cx="7713900" cy="21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5088" y="3899856"/>
            <a:ext cx="58044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-22475"/>
            <a:ext cx="9144000" cy="335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10800000" flipH="1">
            <a:off x="715100" y="4874704"/>
            <a:ext cx="7713900" cy="26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91951" y="1349999"/>
            <a:ext cx="485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82763" y="1222199"/>
            <a:ext cx="1100700" cy="1097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15100" y="3928050"/>
            <a:ext cx="4360200" cy="3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0" y="0"/>
            <a:ext cx="9144000" cy="363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/>
          <p:nvPr/>
        </p:nvSpPr>
        <p:spPr>
          <a:xfrm>
            <a:off x="715100" y="4874550"/>
            <a:ext cx="7713900" cy="26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087950" y="1065524"/>
            <a:ext cx="5291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1087950" y="1698774"/>
            <a:ext cx="5291700" cy="13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0" y="0"/>
            <a:ext cx="9144000" cy="481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 hasCustomPrompt="1"/>
          </p:nvPr>
        </p:nvSpPr>
        <p:spPr>
          <a:xfrm>
            <a:off x="1584675" y="1302000"/>
            <a:ext cx="597300" cy="59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715125" y="2339608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4275213" y="1302000"/>
            <a:ext cx="597300" cy="59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4"/>
          </p:nvPr>
        </p:nvSpPr>
        <p:spPr>
          <a:xfrm>
            <a:off x="3304863" y="2339608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2978466" y="3033288"/>
            <a:ext cx="597300" cy="59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6"/>
          </p:nvPr>
        </p:nvSpPr>
        <p:spPr>
          <a:xfrm>
            <a:off x="2008131" y="4065752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5568228" y="3033288"/>
            <a:ext cx="597300" cy="59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4597869" y="4065752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9"/>
          </p:nvPr>
        </p:nvSpPr>
        <p:spPr>
          <a:xfrm>
            <a:off x="715125" y="1914700"/>
            <a:ext cx="2538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3304863" y="1914700"/>
            <a:ext cx="2538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4"/>
          </p:nvPr>
        </p:nvSpPr>
        <p:spPr>
          <a:xfrm>
            <a:off x="2008131" y="3644667"/>
            <a:ext cx="2538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5"/>
          </p:nvPr>
        </p:nvSpPr>
        <p:spPr>
          <a:xfrm>
            <a:off x="4597869" y="3644667"/>
            <a:ext cx="2538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6" hasCustomPrompt="1"/>
          </p:nvPr>
        </p:nvSpPr>
        <p:spPr>
          <a:xfrm>
            <a:off x="6864950" y="1302000"/>
            <a:ext cx="597300" cy="59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7"/>
          </p:nvPr>
        </p:nvSpPr>
        <p:spPr>
          <a:xfrm>
            <a:off x="5894600" y="2339608"/>
            <a:ext cx="2538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8"/>
          </p:nvPr>
        </p:nvSpPr>
        <p:spPr>
          <a:xfrm>
            <a:off x="5894600" y="1914700"/>
            <a:ext cx="2538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/>
          <p:nvPr/>
        </p:nvSpPr>
        <p:spPr>
          <a:xfrm>
            <a:off x="0" y="0"/>
            <a:ext cx="9144000" cy="124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918663" y="2151625"/>
            <a:ext cx="21600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918663" y="2539525"/>
            <a:ext cx="2160000" cy="12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3"/>
          </p:nvPr>
        </p:nvSpPr>
        <p:spPr>
          <a:xfrm>
            <a:off x="3488513" y="2539525"/>
            <a:ext cx="2160000" cy="12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4"/>
          </p:nvPr>
        </p:nvSpPr>
        <p:spPr>
          <a:xfrm>
            <a:off x="6058363" y="2539525"/>
            <a:ext cx="2160000" cy="12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5"/>
          </p:nvPr>
        </p:nvSpPr>
        <p:spPr>
          <a:xfrm>
            <a:off x="3488513" y="2151625"/>
            <a:ext cx="21600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6"/>
          </p:nvPr>
        </p:nvSpPr>
        <p:spPr>
          <a:xfrm>
            <a:off x="6058363" y="2151625"/>
            <a:ext cx="2160000" cy="48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0" y="535000"/>
            <a:ext cx="9144000" cy="407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3897600"/>
            <a:ext cx="9144000" cy="124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ybody"/>
              <a:buNone/>
              <a:defRPr sz="3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ybody"/>
              <a:buNone/>
              <a:defRPr sz="3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ybody"/>
              <a:buNone/>
              <a:defRPr sz="3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ybody"/>
              <a:buNone/>
              <a:defRPr sz="3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ybody"/>
              <a:buNone/>
              <a:defRPr sz="3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ybody"/>
              <a:buNone/>
              <a:defRPr sz="3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ybody"/>
              <a:buNone/>
              <a:defRPr sz="3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ybody"/>
              <a:buNone/>
              <a:defRPr sz="3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ybody"/>
              <a:buNone/>
              <a:defRPr sz="3500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●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○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■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●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○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■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●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○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ybody"/>
              <a:buChar char="■"/>
              <a:defRPr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7" r:id="rId6"/>
    <p:sldLayoutId id="2147483673" r:id="rId7"/>
    <p:sldLayoutId id="2147483674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850541" y="815235"/>
            <a:ext cx="6248384" cy="21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err="1"/>
              <a:t>Estudo</a:t>
            </a:r>
            <a:r>
              <a:rPr lang="en" sz="4800" b="1"/>
              <a:t> de Caso </a:t>
            </a:r>
            <a:r>
              <a:rPr lang="en" sz="4800" err="1"/>
              <a:t>Bandeirantes</a:t>
            </a:r>
            <a:r>
              <a:rPr lang="en" sz="4800"/>
              <a:t> &amp; Ponta </a:t>
            </a:r>
            <a:r>
              <a:rPr lang="en" sz="4800" err="1"/>
              <a:t>Grossa</a:t>
            </a:r>
            <a:endParaRPr sz="4800">
              <a:solidFill>
                <a:schemeClr val="accent1"/>
              </a:solidFill>
            </a:endParaRPr>
          </a:p>
        </p:txBody>
      </p:sp>
      <p:grpSp>
        <p:nvGrpSpPr>
          <p:cNvPr id="184" name="Google Shape;184;p32"/>
          <p:cNvGrpSpPr/>
          <p:nvPr/>
        </p:nvGrpSpPr>
        <p:grpSpPr>
          <a:xfrm>
            <a:off x="708890" y="833324"/>
            <a:ext cx="7716680" cy="2465400"/>
            <a:chOff x="710170" y="1949825"/>
            <a:chExt cx="7716680" cy="2465400"/>
          </a:xfrm>
        </p:grpSpPr>
        <p:cxnSp>
          <p:nvCxnSpPr>
            <p:cNvPr id="185" name="Google Shape;185;p32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32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32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32"/>
            <p:cNvCxnSpPr/>
            <p:nvPr/>
          </p:nvCxnSpPr>
          <p:spPr>
            <a:xfrm>
              <a:off x="7236925" y="1952184"/>
              <a:ext cx="0" cy="245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32"/>
          <p:cNvSpPr txBox="1">
            <a:spLocks noGrp="1"/>
          </p:cNvSpPr>
          <p:nvPr>
            <p:ph type="subTitle" idx="1"/>
          </p:nvPr>
        </p:nvSpPr>
        <p:spPr>
          <a:xfrm>
            <a:off x="944470" y="3770703"/>
            <a:ext cx="5804400" cy="534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/>
              <a:t>Fernando Morgado, Gabriel Ângelo, Gabriela </a:t>
            </a:r>
            <a:r>
              <a:rPr lang="pt-BR" err="1"/>
              <a:t>Hirashima</a:t>
            </a:r>
            <a:r>
              <a:rPr lang="pt-BR"/>
              <a:t>, Guilherme Silva e Sophie Nascimento</a:t>
            </a:r>
          </a:p>
        </p:txBody>
      </p:sp>
      <p:grpSp>
        <p:nvGrpSpPr>
          <p:cNvPr id="190" name="Google Shape;190;p32"/>
          <p:cNvGrpSpPr/>
          <p:nvPr/>
        </p:nvGrpSpPr>
        <p:grpSpPr>
          <a:xfrm>
            <a:off x="710170" y="3760356"/>
            <a:ext cx="7715400" cy="549000"/>
            <a:chOff x="710170" y="1039350"/>
            <a:chExt cx="7715400" cy="549000"/>
          </a:xfrm>
        </p:grpSpPr>
        <p:cxnSp>
          <p:nvCxnSpPr>
            <p:cNvPr id="191" name="Google Shape;191;p32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32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32"/>
            <p:cNvCxnSpPr/>
            <p:nvPr/>
          </p:nvCxnSpPr>
          <p:spPr>
            <a:xfrm>
              <a:off x="7236925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m 1" descr="Foto em preto e branco&#10;&#10;Descrição gerada automaticamente">
            <a:extLst>
              <a:ext uri="{FF2B5EF4-FFF2-40B4-BE49-F238E27FC236}">
                <a16:creationId xmlns:a16="http://schemas.microsoft.com/office/drawing/2014/main" id="{56A05874-A69A-B7EE-7668-0B93BAD54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6" y="4609690"/>
            <a:ext cx="1999100" cy="48453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87F302F-E38D-A9F1-3512-CC87E2E63723}"/>
              </a:ext>
            </a:extLst>
          </p:cNvPr>
          <p:cNvSpPr txBox="1"/>
          <p:nvPr/>
        </p:nvSpPr>
        <p:spPr>
          <a:xfrm>
            <a:off x="4993178" y="399921"/>
            <a:ext cx="351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Anybody" panose="020B0604020202020204" charset="0"/>
              </a:rPr>
              <a:t>Professora </a:t>
            </a:r>
            <a:r>
              <a:rPr lang="pt-BR" b="1">
                <a:latin typeface="Anybody" panose="020B0604020202020204" charset="0"/>
              </a:rPr>
              <a:t>Cláudia Baltar </a:t>
            </a:r>
            <a:r>
              <a:rPr lang="pt-BR">
                <a:latin typeface="Anybody" panose="020B0604020202020204" charset="0"/>
              </a:rPr>
              <a:t>– 5SOC091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FC80530-92D2-A70F-8320-3F49720A38F9}"/>
              </a:ext>
            </a:extLst>
          </p:cNvPr>
          <p:cNvSpPr txBox="1"/>
          <p:nvPr/>
        </p:nvSpPr>
        <p:spPr>
          <a:xfrm>
            <a:off x="3057485" y="2992035"/>
            <a:ext cx="22515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IBGE, ANATEL e </a:t>
            </a:r>
            <a:r>
              <a:rPr lang="pt-BR" err="1"/>
              <a:t>Cetic</a:t>
            </a:r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243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Comparação</a:t>
            </a:r>
            <a:r>
              <a:rPr lang="en" sz="2800"/>
              <a:t> com Paraná - Ponta Grossa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C2A484-4F1C-1B2B-4DAE-947FDA1EADC4}"/>
              </a:ext>
            </a:extLst>
          </p:cNvPr>
          <p:cNvSpPr txBox="1"/>
          <p:nvPr/>
        </p:nvSpPr>
        <p:spPr>
          <a:xfrm>
            <a:off x="2318671" y="4608631"/>
            <a:ext cx="68857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120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1DED1CA-E42E-E072-D3AA-F57DD831C1BB}"/>
              </a:ext>
            </a:extLst>
          </p:cNvPr>
          <p:cNvSpPr txBox="1"/>
          <p:nvPr/>
        </p:nvSpPr>
        <p:spPr>
          <a:xfrm>
            <a:off x="5920868" y="1866502"/>
            <a:ext cx="3201776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pt-BR" sz="1200"/>
          </a:p>
          <a:p>
            <a:pPr marL="285750" indent="-285750">
              <a:buChar char="•"/>
            </a:pPr>
            <a:r>
              <a:rPr lang="pt-BR" sz="1200"/>
              <a:t>Nº total de domicílios com telefone celular no Paraná: 2.832.166;</a:t>
            </a:r>
            <a:endParaRPr lang="pt-BR"/>
          </a:p>
          <a:p>
            <a:pPr marL="285750" indent="-285750">
              <a:buChar char="•"/>
            </a:pPr>
            <a:endParaRPr lang="pt-BR" sz="1200"/>
          </a:p>
          <a:p>
            <a:pPr marL="285750" indent="-285750">
              <a:buFont typeface="Arial,Sans-Serif"/>
              <a:buChar char="•"/>
            </a:pPr>
            <a:r>
              <a:rPr lang="pt-BR" sz="1200"/>
              <a:t>Nº total de domicílios com telefone celular em Ponta Grossa: 83.785;</a:t>
            </a:r>
          </a:p>
          <a:p>
            <a:pPr marL="285750" indent="-285750">
              <a:buFont typeface="Arial,Sans-Serif"/>
              <a:buChar char="•"/>
            </a:pPr>
            <a:endParaRPr lang="pt-BR" sz="1200"/>
          </a:p>
          <a:p>
            <a:pPr marL="285750" indent="-285750">
              <a:buFont typeface="Arial,Sans-Serif"/>
              <a:buChar char="•"/>
            </a:pPr>
            <a:r>
              <a:rPr lang="pt-BR" sz="1200"/>
              <a:t>A quantidade de domicílios com telefone celular em Ponta Grossa representa 3,0% do total no Paraná.</a:t>
            </a:r>
          </a:p>
          <a:p>
            <a:pPr marL="285750" indent="-285750">
              <a:buFont typeface="Arial,Sans-Serif"/>
              <a:buChar char="•"/>
            </a:pPr>
            <a:endParaRPr lang="pt-BR" sz="1200"/>
          </a:p>
          <a:p>
            <a:endParaRPr lang="pt-BR"/>
          </a:p>
          <a:p>
            <a:pPr marL="285750" indent="-285750">
              <a:buFont typeface="Arial,Sans-Serif"/>
              <a:buChar char="•"/>
            </a:pPr>
            <a:endParaRPr lang="pt-BR"/>
          </a:p>
          <a:p>
            <a:pPr marL="285750" indent="-285750">
              <a:buChar char="•"/>
            </a:pPr>
            <a:endParaRPr lang="pt-BR"/>
          </a:p>
        </p:txBody>
      </p:sp>
      <p:pic>
        <p:nvPicPr>
          <p:cNvPr id="7" name="Imagem 7" descr="Gráfico, Gráfico de pizza&#10;&#10;Descrição gerada automaticamente">
            <a:extLst>
              <a:ext uri="{FF2B5EF4-FFF2-40B4-BE49-F238E27FC236}">
                <a16:creationId xmlns:a16="http://schemas.microsoft.com/office/drawing/2014/main" id="{77E582E8-6177-EAA7-63A4-9DCFD4712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61" y="1322913"/>
            <a:ext cx="4865503" cy="33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45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>
                <a:solidFill>
                  <a:srgbClr val="191919"/>
                </a:solidFill>
                <a:cs typeface="Arial"/>
              </a:rPr>
              <a:t>Comparação</a:t>
            </a:r>
            <a:r>
              <a:rPr lang="en" sz="2800">
                <a:solidFill>
                  <a:srgbClr val="191919"/>
                </a:solidFill>
                <a:cs typeface="Arial"/>
              </a:rPr>
              <a:t> com Paraná - Ponta Grossa</a:t>
            </a:r>
          </a:p>
          <a:p>
            <a:endParaRPr lang="en" sz="2800">
              <a:cs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C2A484-4F1C-1B2B-4DAE-947FDA1EADC4}"/>
              </a:ext>
            </a:extLst>
          </p:cNvPr>
          <p:cNvSpPr txBox="1"/>
          <p:nvPr/>
        </p:nvSpPr>
        <p:spPr>
          <a:xfrm>
            <a:off x="2318671" y="4608631"/>
            <a:ext cx="68857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120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1DED1CA-E42E-E072-D3AA-F57DD831C1BB}"/>
              </a:ext>
            </a:extLst>
          </p:cNvPr>
          <p:cNvSpPr txBox="1"/>
          <p:nvPr/>
        </p:nvSpPr>
        <p:spPr>
          <a:xfrm>
            <a:off x="5959218" y="2086929"/>
            <a:ext cx="302275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pt-BR" sz="1200"/>
              <a:t>Nº total de domicílios com microcomputador com internet no Paraná: 1.169.499;</a:t>
            </a:r>
          </a:p>
          <a:p>
            <a:pPr marL="285750" indent="-285750">
              <a:buChar char="•"/>
            </a:pPr>
            <a:endParaRPr lang="pt-BR" sz="1200"/>
          </a:p>
          <a:p>
            <a:pPr marL="285750" indent="-285750">
              <a:buFont typeface="Arial,Sans-Serif"/>
              <a:buChar char="•"/>
            </a:pPr>
            <a:r>
              <a:rPr lang="pt-BR" sz="1200"/>
              <a:t>Nº total de domicílios com microcomputadores com internet em Ponta Grossa: 33.382;</a:t>
            </a:r>
          </a:p>
          <a:p>
            <a:pPr marL="285750" indent="-285750">
              <a:buFont typeface="Arial,Sans-Serif"/>
              <a:buChar char="•"/>
            </a:pPr>
            <a:endParaRPr lang="pt-BR" sz="1200"/>
          </a:p>
          <a:p>
            <a:pPr marL="285750" indent="-285750">
              <a:buFont typeface="Arial,Sans-Serif"/>
              <a:buChar char="•"/>
            </a:pPr>
            <a:r>
              <a:rPr lang="pt-BR" sz="1200"/>
              <a:t>A quantidade de domicílios com microcomputadores com internet em Ponta Grossa representa cerca de 2,9% do total no Paraná.</a:t>
            </a:r>
          </a:p>
          <a:p>
            <a:pPr marL="285750" indent="-285750">
              <a:buFont typeface="Arial,Sans-Serif"/>
              <a:buChar char="•"/>
            </a:pPr>
            <a:endParaRPr lang="pt-BR" sz="1200"/>
          </a:p>
          <a:p>
            <a:endParaRPr lang="pt-BR" sz="1200"/>
          </a:p>
          <a:p>
            <a:pPr marL="285750" indent="-285750">
              <a:buChar char="•"/>
            </a:pPr>
            <a:endParaRPr lang="pt-BR" sz="1200"/>
          </a:p>
        </p:txBody>
      </p:sp>
      <p:pic>
        <p:nvPicPr>
          <p:cNvPr id="2" name="Imagem 2" descr="Gráfico, Gráfico de pizza&#10;&#10;Descrição gerada automaticamente">
            <a:extLst>
              <a:ext uri="{FF2B5EF4-FFF2-40B4-BE49-F238E27FC236}">
                <a16:creationId xmlns:a16="http://schemas.microsoft.com/office/drawing/2014/main" id="{355331B8-FA64-72B7-B93F-1C5E2F93D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93" y="1361851"/>
            <a:ext cx="4678983" cy="333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Comparação</a:t>
            </a:r>
            <a:r>
              <a:rPr lang="en" sz="2800"/>
              <a:t> com Paraná - Bandeirantes</a:t>
            </a:r>
          </a:p>
          <a:p>
            <a:endParaRPr lang="en" sz="280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C2A484-4F1C-1B2B-4DAE-947FDA1EADC4}"/>
              </a:ext>
            </a:extLst>
          </p:cNvPr>
          <p:cNvSpPr txBox="1"/>
          <p:nvPr/>
        </p:nvSpPr>
        <p:spPr>
          <a:xfrm>
            <a:off x="2318671" y="4608631"/>
            <a:ext cx="68857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120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1DED1CA-E42E-E072-D3AA-F57DD831C1BB}"/>
              </a:ext>
            </a:extLst>
          </p:cNvPr>
          <p:cNvSpPr txBox="1"/>
          <p:nvPr/>
        </p:nvSpPr>
        <p:spPr>
          <a:xfrm>
            <a:off x="5791698" y="1969963"/>
            <a:ext cx="3201776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pt-BR" sz="1200"/>
              <a:t>Nº total de domicílios com telefone celular no Paraná: 2.832.166;</a:t>
            </a:r>
          </a:p>
          <a:p>
            <a:pPr marL="285750" indent="-285750">
              <a:buChar char="•"/>
            </a:pPr>
            <a:endParaRPr lang="pt-BR" sz="1200"/>
          </a:p>
          <a:p>
            <a:pPr marL="285750" indent="-285750">
              <a:buFont typeface="Arial,Sans-Serif"/>
              <a:buChar char="•"/>
            </a:pPr>
            <a:r>
              <a:rPr lang="pt-BR" sz="1200"/>
              <a:t>Nº total de domicílios com telefone celular em Bandeirantes: 7.909;</a:t>
            </a:r>
          </a:p>
          <a:p>
            <a:pPr marL="285750" indent="-285750">
              <a:buFont typeface="Arial,Sans-Serif"/>
              <a:buChar char="•"/>
            </a:pPr>
            <a:endParaRPr lang="pt-BR" sz="1200"/>
          </a:p>
          <a:p>
            <a:pPr marL="285750" indent="-285750">
              <a:buFont typeface="Arial,Sans-Serif"/>
              <a:buChar char="•"/>
            </a:pPr>
            <a:r>
              <a:rPr lang="pt-BR" sz="1200"/>
              <a:t>A quantidade de domicílios com telefone celular em Bandeirantes representa 0.28% do total no Paraná.</a:t>
            </a:r>
          </a:p>
          <a:p>
            <a:pPr marL="285750" indent="-285750">
              <a:buFont typeface="Arial,Sans-Serif"/>
              <a:buChar char="•"/>
            </a:pPr>
            <a:endParaRPr lang="pt-BR" sz="1200"/>
          </a:p>
          <a:p>
            <a:endParaRPr lang="pt-BR" sz="1200"/>
          </a:p>
          <a:p>
            <a:pPr marL="285750" indent="-285750">
              <a:buChar char="•"/>
            </a:pPr>
            <a:endParaRPr lang="pt-BR" sz="1200"/>
          </a:p>
        </p:txBody>
      </p:sp>
      <p:pic>
        <p:nvPicPr>
          <p:cNvPr id="5" name="Imagem 6" descr="Gráfico, Gráfico de pizza&#10;&#10;Descrição gerada automaticamente">
            <a:extLst>
              <a:ext uri="{FF2B5EF4-FFF2-40B4-BE49-F238E27FC236}">
                <a16:creationId xmlns:a16="http://schemas.microsoft.com/office/drawing/2014/main" id="{791EA6FF-7163-448E-4EA2-B9145C1C4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42" y="1511566"/>
            <a:ext cx="4691806" cy="319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79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Comparação</a:t>
            </a:r>
            <a:r>
              <a:rPr lang="en" sz="2800"/>
              <a:t> com Paraná - Bandeirantes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C2A484-4F1C-1B2B-4DAE-947FDA1EADC4}"/>
              </a:ext>
            </a:extLst>
          </p:cNvPr>
          <p:cNvSpPr txBox="1"/>
          <p:nvPr/>
        </p:nvSpPr>
        <p:spPr>
          <a:xfrm>
            <a:off x="2318671" y="4608631"/>
            <a:ext cx="68857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120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1DED1CA-E42E-E072-D3AA-F57DD831C1BB}"/>
              </a:ext>
            </a:extLst>
          </p:cNvPr>
          <p:cNvSpPr txBox="1"/>
          <p:nvPr/>
        </p:nvSpPr>
        <p:spPr>
          <a:xfrm>
            <a:off x="5802680" y="2023390"/>
            <a:ext cx="3173711" cy="2923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pt-BR" sz="1200"/>
              <a:t>Nº total de microcomputadores com internet no Paraná: 1.169.499;</a:t>
            </a:r>
          </a:p>
          <a:p>
            <a:pPr marL="285750" indent="-285750">
              <a:buChar char="•"/>
            </a:pPr>
            <a:endParaRPr lang="pt-BR" sz="1200"/>
          </a:p>
          <a:p>
            <a:pPr marL="285750" indent="-285750">
              <a:buFont typeface="Arial,Sans-Serif"/>
              <a:buChar char="•"/>
            </a:pPr>
            <a:r>
              <a:rPr lang="pt-BR" sz="1200"/>
              <a:t>Nº total de microcomputadores com internet em Bandeirantes: 3.661;</a:t>
            </a:r>
          </a:p>
          <a:p>
            <a:pPr marL="285750" indent="-285750">
              <a:buFont typeface="Arial,Sans-Serif"/>
              <a:buChar char="•"/>
            </a:pPr>
            <a:endParaRPr lang="pt-BR" sz="1200"/>
          </a:p>
          <a:p>
            <a:pPr marL="285750" indent="-285750">
              <a:buFont typeface="Arial,Sans-Serif"/>
              <a:buChar char="•"/>
            </a:pPr>
            <a:r>
              <a:rPr lang="pt-BR" sz="1200"/>
              <a:t>A quantidade de domicílios com microcomputadores com internet em Bandeirantes representa cerca de 0.29% do total no Paraná.</a:t>
            </a:r>
          </a:p>
          <a:p>
            <a:pPr marL="285750" indent="-285750">
              <a:buFont typeface="Arial,Sans-Serif"/>
              <a:buChar char="•"/>
            </a:pPr>
            <a:endParaRPr lang="pt-BR" sz="1200"/>
          </a:p>
          <a:p>
            <a:pPr marL="285750" indent="-285750">
              <a:buFont typeface="Arial,Sans-Serif"/>
              <a:buChar char="•"/>
            </a:pPr>
            <a:endParaRPr lang="pt-BR" sz="1200"/>
          </a:p>
          <a:p>
            <a:pPr marL="285750" indent="-285750">
              <a:buFont typeface="Arial,Sans-Serif"/>
              <a:buChar char="•"/>
            </a:pPr>
            <a:endParaRPr lang="pt-BR" sz="1200"/>
          </a:p>
          <a:p>
            <a:pPr marL="285750" indent="-285750">
              <a:buFont typeface="Arial,Sans-Serif"/>
              <a:buChar char="•"/>
            </a:pPr>
            <a:endParaRPr lang="pt-BR"/>
          </a:p>
          <a:p>
            <a:pPr marL="285750" indent="-285750">
              <a:buFont typeface="Arial"/>
              <a:buChar char="•"/>
            </a:pPr>
            <a:endParaRPr lang="pt-BR"/>
          </a:p>
        </p:txBody>
      </p:sp>
      <p:pic>
        <p:nvPicPr>
          <p:cNvPr id="7" name="Imagem 7" descr="Gráfico, Gráfico de pizza&#10;&#10;Descrição gerada automaticamente">
            <a:extLst>
              <a:ext uri="{FF2B5EF4-FFF2-40B4-BE49-F238E27FC236}">
                <a16:creationId xmlns:a16="http://schemas.microsoft.com/office/drawing/2014/main" id="{B574A7D1-3621-662F-7836-E686D49C9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24" y="1383303"/>
            <a:ext cx="4696447" cy="337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21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Comparação</a:t>
            </a:r>
            <a:r>
              <a:rPr lang="en" sz="2800"/>
              <a:t> entre </a:t>
            </a:r>
            <a:r>
              <a:rPr lang="en" sz="2800" err="1"/>
              <a:t>os</a:t>
            </a:r>
            <a:r>
              <a:rPr lang="en" sz="2800"/>
              <a:t> </a:t>
            </a:r>
            <a:r>
              <a:rPr lang="en" sz="2800" err="1"/>
              <a:t>municípios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C2A484-4F1C-1B2B-4DAE-947FDA1EADC4}"/>
              </a:ext>
            </a:extLst>
          </p:cNvPr>
          <p:cNvSpPr txBox="1"/>
          <p:nvPr/>
        </p:nvSpPr>
        <p:spPr>
          <a:xfrm>
            <a:off x="2318671" y="4608631"/>
            <a:ext cx="68857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120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1DED1CA-E42E-E072-D3AA-F57DD831C1BB}"/>
              </a:ext>
            </a:extLst>
          </p:cNvPr>
          <p:cNvSpPr txBox="1"/>
          <p:nvPr/>
        </p:nvSpPr>
        <p:spPr>
          <a:xfrm>
            <a:off x="5143498" y="1624987"/>
            <a:ext cx="3201776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pt-BR"/>
              <a:t>O número de domicílios com telefones celulares em Bandeirantes representa cerca de 9,5% em relação à Ponta Grossa;</a:t>
            </a:r>
          </a:p>
          <a:p>
            <a:pPr marL="285750" indent="-285750">
              <a:buChar char="•"/>
            </a:pPr>
            <a:endParaRPr lang="pt-BR"/>
          </a:p>
          <a:p>
            <a:pPr marL="285750" indent="-285750">
              <a:buFont typeface="Arial"/>
              <a:buChar char="•"/>
            </a:pPr>
            <a:endParaRPr lang="pt-BR"/>
          </a:p>
          <a:p>
            <a:pPr marL="285750" indent="-285750">
              <a:buFont typeface="Arial"/>
              <a:buChar char="•"/>
            </a:pP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/>
              <a:t>O número de domicílios com microcomputadores com internet em Bandeirantes representa cerca de 10,1% em relação à Ponta Grossa.</a:t>
            </a:r>
          </a:p>
          <a:p>
            <a:pPr marL="285750" indent="-285750">
              <a:buFont typeface="Arial"/>
              <a:buChar char="•"/>
            </a:pPr>
            <a:endParaRPr lang="pt-BR"/>
          </a:p>
          <a:p>
            <a:pPr marL="285750" indent="-285750">
              <a:buFont typeface="Arial,Sans-Serif"/>
              <a:buChar char="•"/>
            </a:pPr>
            <a:endParaRPr lang="pt-BR"/>
          </a:p>
          <a:p>
            <a:pPr marL="285750" indent="-285750">
              <a:buChar char="•"/>
            </a:pPr>
            <a:endParaRPr lang="pt-BR"/>
          </a:p>
        </p:txBody>
      </p:sp>
      <p:pic>
        <p:nvPicPr>
          <p:cNvPr id="3" name="Imagem 4" descr="Gráfico, Gráfico de pizza&#10;&#10;Descrição gerada automaticamente">
            <a:extLst>
              <a:ext uri="{FF2B5EF4-FFF2-40B4-BE49-F238E27FC236}">
                <a16:creationId xmlns:a16="http://schemas.microsoft.com/office/drawing/2014/main" id="{38DE646C-CBA3-5411-25A8-600B08133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73" y="1372158"/>
            <a:ext cx="3568425" cy="1904337"/>
          </a:xfrm>
          <a:prstGeom prst="rect">
            <a:avLst/>
          </a:prstGeom>
        </p:spPr>
      </p:pic>
      <p:pic>
        <p:nvPicPr>
          <p:cNvPr id="5" name="Imagem 7" descr="Gráfico, Gráfico de pizza&#10;&#10;Descrição gerada automaticamente">
            <a:extLst>
              <a:ext uri="{FF2B5EF4-FFF2-40B4-BE49-F238E27FC236}">
                <a16:creationId xmlns:a16="http://schemas.microsoft.com/office/drawing/2014/main" id="{D5D57978-802E-A53E-1684-D077E75F3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74" y="3285318"/>
            <a:ext cx="3568425" cy="178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89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6"/>
          <p:cNvGrpSpPr/>
          <p:nvPr/>
        </p:nvGrpSpPr>
        <p:grpSpPr>
          <a:xfrm>
            <a:off x="710170" y="537999"/>
            <a:ext cx="7716680" cy="2465400"/>
            <a:chOff x="710170" y="1949825"/>
            <a:chExt cx="7716680" cy="2465400"/>
          </a:xfrm>
        </p:grpSpPr>
        <p:cxnSp>
          <p:nvCxnSpPr>
            <p:cNvPr id="250" name="Google Shape;250;p36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36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36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36"/>
            <p:cNvCxnSpPr/>
            <p:nvPr/>
          </p:nvCxnSpPr>
          <p:spPr>
            <a:xfrm>
              <a:off x="7236925" y="1952184"/>
              <a:ext cx="0" cy="245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2391951" y="1349999"/>
            <a:ext cx="485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Anatel</a:t>
            </a:r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1"/>
          </p:nvPr>
        </p:nvSpPr>
        <p:spPr>
          <a:xfrm>
            <a:off x="717149" y="3755452"/>
            <a:ext cx="4389417" cy="553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Avaliação</a:t>
            </a:r>
            <a:r>
              <a:rPr lang="pt-BR"/>
              <a:t> dos </a:t>
            </a:r>
            <a:r>
              <a:rPr lang="pt-BR" err="1"/>
              <a:t>acessos</a:t>
            </a:r>
            <a:r>
              <a:rPr lang="pt-BR"/>
              <a:t> </a:t>
            </a:r>
            <a:r>
              <a:rPr lang="pt-BR" err="1"/>
              <a:t>em</a:t>
            </a:r>
            <a:r>
              <a:rPr lang="pt-BR"/>
              <a:t> Banda </a:t>
            </a:r>
            <a:r>
              <a:rPr lang="pt-BR" err="1"/>
              <a:t>Larga</a:t>
            </a:r>
            <a:r>
              <a:rPr lang="pt-BR"/>
              <a:t> </a:t>
            </a:r>
            <a:r>
              <a:rPr lang="pt-BR" err="1"/>
              <a:t>Fixa</a:t>
            </a:r>
            <a:r>
              <a:rPr lang="pt-BR"/>
              <a:t>, </a:t>
            </a:r>
            <a:r>
              <a:rPr lang="pt-BR" err="1"/>
              <a:t>Telefonia</a:t>
            </a:r>
            <a:r>
              <a:rPr lang="pt-BR"/>
              <a:t> </a:t>
            </a:r>
            <a:r>
              <a:rPr lang="pt-BR" err="1"/>
              <a:t>Móvel</a:t>
            </a:r>
            <a:r>
              <a:rPr lang="pt-BR"/>
              <a:t> e </a:t>
            </a:r>
            <a:r>
              <a:rPr lang="pt-BR" err="1"/>
              <a:t>Cobertura</a:t>
            </a:r>
            <a:r>
              <a:rPr lang="pt-BR"/>
              <a:t> </a:t>
            </a:r>
            <a:r>
              <a:rPr lang="pt-BR" err="1"/>
              <a:t>Móvel</a:t>
            </a:r>
            <a:endParaRPr lang="pt-BR"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2"/>
          </p:nvPr>
        </p:nvSpPr>
        <p:spPr>
          <a:xfrm>
            <a:off x="982763" y="1222199"/>
            <a:ext cx="11007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57" name="Google Shape;257;p36"/>
          <p:cNvGrpSpPr/>
          <p:nvPr/>
        </p:nvGrpSpPr>
        <p:grpSpPr>
          <a:xfrm>
            <a:off x="710170" y="3760356"/>
            <a:ext cx="7715400" cy="549000"/>
            <a:chOff x="710170" y="1039350"/>
            <a:chExt cx="7715400" cy="549000"/>
          </a:xfrm>
        </p:grpSpPr>
        <p:cxnSp>
          <p:nvCxnSpPr>
            <p:cNvPr id="258" name="Google Shape;258;p36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36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36"/>
            <p:cNvCxnSpPr/>
            <p:nvPr/>
          </p:nvCxnSpPr>
          <p:spPr>
            <a:xfrm>
              <a:off x="7236925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Acesso</a:t>
            </a:r>
            <a:r>
              <a:rPr lang="en" sz="2800"/>
              <a:t> </a:t>
            </a:r>
            <a:r>
              <a:rPr lang="en" sz="2800" err="1"/>
              <a:t>à</a:t>
            </a:r>
            <a:r>
              <a:rPr lang="en" sz="2800"/>
              <a:t> Banda </a:t>
            </a:r>
            <a:r>
              <a:rPr lang="en" sz="2800" err="1"/>
              <a:t>Larga</a:t>
            </a:r>
            <a:r>
              <a:rPr lang="en" sz="2800"/>
              <a:t> </a:t>
            </a:r>
            <a:r>
              <a:rPr lang="en" sz="2800" err="1"/>
              <a:t>Fixa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C2A484-4F1C-1B2B-4DAE-947FDA1EADC4}"/>
              </a:ext>
            </a:extLst>
          </p:cNvPr>
          <p:cNvSpPr txBox="1"/>
          <p:nvPr/>
        </p:nvSpPr>
        <p:spPr>
          <a:xfrm>
            <a:off x="2318671" y="4608631"/>
            <a:ext cx="68857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94626-9807-61AE-0D3C-0D782EAFF846}"/>
              </a:ext>
            </a:extLst>
          </p:cNvPr>
          <p:cNvSpPr txBox="1"/>
          <p:nvPr/>
        </p:nvSpPr>
        <p:spPr>
          <a:xfrm>
            <a:off x="3763666" y="1813860"/>
            <a:ext cx="1623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>
                <a:latin typeface="Calibri" panose="020F0502020204030204" pitchFamily="34" charset="0"/>
                <a:cs typeface="Calibri" panose="020F0502020204030204" pitchFamily="34" charset="0"/>
              </a:rPr>
              <a:t>Bandeirantes</a:t>
            </a:r>
            <a:endParaRPr lang="pt-BR" sz="1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61AB0A-F130-DA07-A955-BB3F00AF81FE}"/>
              </a:ext>
            </a:extLst>
          </p:cNvPr>
          <p:cNvGrpSpPr/>
          <p:nvPr/>
        </p:nvGrpSpPr>
        <p:grpSpPr>
          <a:xfrm>
            <a:off x="3412860" y="2501574"/>
            <a:ext cx="2324675" cy="774191"/>
            <a:chOff x="1329154" y="2372038"/>
            <a:chExt cx="2324675" cy="7741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C9553C-9227-2E71-D192-9E0ECEECE7C0}"/>
                </a:ext>
              </a:extLst>
            </p:cNvPr>
            <p:cNvSpPr txBox="1"/>
            <p:nvPr/>
          </p:nvSpPr>
          <p:spPr>
            <a:xfrm>
              <a:off x="1927876" y="2372038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/>
                <a:t>10.066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6EAAD5-CF54-9F67-6615-AB5E98BB7CF2}"/>
                </a:ext>
              </a:extLst>
            </p:cNvPr>
            <p:cNvSpPr txBox="1"/>
            <p:nvPr/>
          </p:nvSpPr>
          <p:spPr>
            <a:xfrm>
              <a:off x="1329154" y="2838452"/>
              <a:ext cx="23246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Acessos Banda Larga Fixa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316134-9B30-F0E6-0200-335A06DADB32}"/>
              </a:ext>
            </a:extLst>
          </p:cNvPr>
          <p:cNvGrpSpPr/>
          <p:nvPr/>
        </p:nvGrpSpPr>
        <p:grpSpPr>
          <a:xfrm>
            <a:off x="3611631" y="3665318"/>
            <a:ext cx="1927131" cy="769442"/>
            <a:chOff x="1460812" y="3492709"/>
            <a:chExt cx="192713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7C699-C3B7-F851-22E4-4E13D567DE35}"/>
                </a:ext>
              </a:extLst>
            </p:cNvPr>
            <p:cNvSpPr txBox="1"/>
            <p:nvPr/>
          </p:nvSpPr>
          <p:spPr>
            <a:xfrm>
              <a:off x="2032284" y="3492709"/>
              <a:ext cx="7841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/>
                <a:t>32,2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14DF98-425A-6B39-585A-B460B31A054B}"/>
                </a:ext>
              </a:extLst>
            </p:cNvPr>
            <p:cNvSpPr txBox="1"/>
            <p:nvPr/>
          </p:nvSpPr>
          <p:spPr>
            <a:xfrm>
              <a:off x="1460812" y="3954374"/>
              <a:ext cx="1927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Densidade de Acesso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277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Acesso</a:t>
            </a:r>
            <a:r>
              <a:rPr lang="en" sz="2800"/>
              <a:t> </a:t>
            </a:r>
            <a:r>
              <a:rPr lang="en" sz="2800" err="1"/>
              <a:t>à</a:t>
            </a:r>
            <a:r>
              <a:rPr lang="en" sz="2800"/>
              <a:t> Banda </a:t>
            </a:r>
            <a:r>
              <a:rPr lang="en" sz="2800" err="1"/>
              <a:t>Larga</a:t>
            </a:r>
            <a:r>
              <a:rPr lang="en" sz="2800"/>
              <a:t> </a:t>
            </a:r>
            <a:r>
              <a:rPr lang="en" sz="2800" err="1"/>
              <a:t>Fixa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C2A484-4F1C-1B2B-4DAE-947FDA1EADC4}"/>
              </a:ext>
            </a:extLst>
          </p:cNvPr>
          <p:cNvSpPr txBox="1"/>
          <p:nvPr/>
        </p:nvSpPr>
        <p:spPr>
          <a:xfrm>
            <a:off x="2318671" y="4608631"/>
            <a:ext cx="68857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94626-9807-61AE-0D3C-0D782EAFF846}"/>
              </a:ext>
            </a:extLst>
          </p:cNvPr>
          <p:cNvSpPr txBox="1"/>
          <p:nvPr/>
        </p:nvSpPr>
        <p:spPr>
          <a:xfrm>
            <a:off x="2258422" y="1813860"/>
            <a:ext cx="1623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>
                <a:latin typeface="Calibri" panose="020F0502020204030204" pitchFamily="34" charset="0"/>
                <a:cs typeface="Calibri" panose="020F0502020204030204" pitchFamily="34" charset="0"/>
              </a:rPr>
              <a:t>Bandeirantes</a:t>
            </a:r>
            <a:endParaRPr lang="pt-BR" sz="1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61AB0A-F130-DA07-A955-BB3F00AF81FE}"/>
              </a:ext>
            </a:extLst>
          </p:cNvPr>
          <p:cNvGrpSpPr/>
          <p:nvPr/>
        </p:nvGrpSpPr>
        <p:grpSpPr>
          <a:xfrm>
            <a:off x="1907616" y="2501574"/>
            <a:ext cx="2324675" cy="774191"/>
            <a:chOff x="1329154" y="2372038"/>
            <a:chExt cx="2324675" cy="7741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C9553C-9227-2E71-D192-9E0ECEECE7C0}"/>
                </a:ext>
              </a:extLst>
            </p:cNvPr>
            <p:cNvSpPr txBox="1"/>
            <p:nvPr/>
          </p:nvSpPr>
          <p:spPr>
            <a:xfrm>
              <a:off x="1927876" y="2372038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/>
                <a:t>10.066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6EAAD5-CF54-9F67-6615-AB5E98BB7CF2}"/>
                </a:ext>
              </a:extLst>
            </p:cNvPr>
            <p:cNvSpPr txBox="1"/>
            <p:nvPr/>
          </p:nvSpPr>
          <p:spPr>
            <a:xfrm>
              <a:off x="1329154" y="2838452"/>
              <a:ext cx="23246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Acessos Banda Larga Fixa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316134-9B30-F0E6-0200-335A06DADB32}"/>
              </a:ext>
            </a:extLst>
          </p:cNvPr>
          <p:cNvGrpSpPr/>
          <p:nvPr/>
        </p:nvGrpSpPr>
        <p:grpSpPr>
          <a:xfrm>
            <a:off x="2106387" y="3665318"/>
            <a:ext cx="1927131" cy="769442"/>
            <a:chOff x="1460812" y="3492709"/>
            <a:chExt cx="192713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7C699-C3B7-F851-22E4-4E13D567DE35}"/>
                </a:ext>
              </a:extLst>
            </p:cNvPr>
            <p:cNvSpPr txBox="1"/>
            <p:nvPr/>
          </p:nvSpPr>
          <p:spPr>
            <a:xfrm>
              <a:off x="2032284" y="3492709"/>
              <a:ext cx="7841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/>
                <a:t>32,2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14DF98-425A-6B39-585A-B460B31A054B}"/>
                </a:ext>
              </a:extLst>
            </p:cNvPr>
            <p:cNvSpPr txBox="1"/>
            <p:nvPr/>
          </p:nvSpPr>
          <p:spPr>
            <a:xfrm>
              <a:off x="1460812" y="3954374"/>
              <a:ext cx="1927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Densidade de Acesso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1E032B-1208-F8E5-C6A9-BC8FC69EB023}"/>
              </a:ext>
            </a:extLst>
          </p:cNvPr>
          <p:cNvSpPr txBox="1"/>
          <p:nvPr/>
        </p:nvSpPr>
        <p:spPr>
          <a:xfrm>
            <a:off x="4684542" y="257438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C86C81-5DB7-FC86-70FE-410A25DC497F}"/>
              </a:ext>
            </a:extLst>
          </p:cNvPr>
          <p:cNvSpPr txBox="1"/>
          <p:nvPr/>
        </p:nvSpPr>
        <p:spPr>
          <a:xfrm>
            <a:off x="5593262" y="1796994"/>
            <a:ext cx="1623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>
                <a:latin typeface="Calibri" panose="020F0502020204030204" pitchFamily="34" charset="0"/>
                <a:cs typeface="Calibri" panose="020F0502020204030204" pitchFamily="34" charset="0"/>
              </a:rPr>
              <a:t>Ponta Grossa</a:t>
            </a:r>
            <a:endParaRPr lang="pt-BR" sz="1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051324-A71F-3DB2-E787-B36194D8D382}"/>
              </a:ext>
            </a:extLst>
          </p:cNvPr>
          <p:cNvGrpSpPr/>
          <p:nvPr/>
        </p:nvGrpSpPr>
        <p:grpSpPr>
          <a:xfrm>
            <a:off x="5242456" y="2480008"/>
            <a:ext cx="2324675" cy="778891"/>
            <a:chOff x="1329154" y="2367338"/>
            <a:chExt cx="2324675" cy="77889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EC19BB-F975-03FB-E383-3D0584DCA59A}"/>
                </a:ext>
              </a:extLst>
            </p:cNvPr>
            <p:cNvSpPr txBox="1"/>
            <p:nvPr/>
          </p:nvSpPr>
          <p:spPr>
            <a:xfrm>
              <a:off x="1842112" y="2367338"/>
              <a:ext cx="1298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/>
                <a:t>119.200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644088-0F1F-96E0-50EB-65AB781E4F6D}"/>
                </a:ext>
              </a:extLst>
            </p:cNvPr>
            <p:cNvSpPr txBox="1"/>
            <p:nvPr/>
          </p:nvSpPr>
          <p:spPr>
            <a:xfrm>
              <a:off x="1329154" y="2838452"/>
              <a:ext cx="23246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Acessos Banda Larga Fixa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C9AE7F-C635-C6D8-7D45-41F1A1C5AC9E}"/>
              </a:ext>
            </a:extLst>
          </p:cNvPr>
          <p:cNvGrpSpPr/>
          <p:nvPr/>
        </p:nvGrpSpPr>
        <p:grpSpPr>
          <a:xfrm>
            <a:off x="5441227" y="3648452"/>
            <a:ext cx="1927131" cy="769442"/>
            <a:chOff x="1460812" y="3492709"/>
            <a:chExt cx="1927131" cy="76944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10664D-709B-3A44-6C42-A001BCFA99B7}"/>
                </a:ext>
              </a:extLst>
            </p:cNvPr>
            <p:cNvSpPr txBox="1"/>
            <p:nvPr/>
          </p:nvSpPr>
          <p:spPr>
            <a:xfrm>
              <a:off x="2032285" y="3492709"/>
              <a:ext cx="7841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/>
                <a:t>33,2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0C25AB-5D36-0412-5E67-6028F8C09DEE}"/>
                </a:ext>
              </a:extLst>
            </p:cNvPr>
            <p:cNvSpPr txBox="1"/>
            <p:nvPr/>
          </p:nvSpPr>
          <p:spPr>
            <a:xfrm>
              <a:off x="1460812" y="3954374"/>
              <a:ext cx="1927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/>
                <a:t>Densidade de Acesso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8339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Acesso</a:t>
            </a:r>
            <a:r>
              <a:rPr lang="en" sz="2800"/>
              <a:t> </a:t>
            </a:r>
            <a:r>
              <a:rPr lang="en" sz="2800" err="1"/>
              <a:t>à</a:t>
            </a:r>
            <a:r>
              <a:rPr lang="en" sz="2800"/>
              <a:t> Banda </a:t>
            </a:r>
            <a:r>
              <a:rPr lang="en" sz="2800" err="1"/>
              <a:t>Larga</a:t>
            </a:r>
            <a:r>
              <a:rPr lang="en" sz="2800"/>
              <a:t> </a:t>
            </a:r>
            <a:r>
              <a:rPr lang="en" sz="2800" err="1"/>
              <a:t>Fixa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C2A484-4F1C-1B2B-4DAE-947FDA1EADC4}"/>
              </a:ext>
            </a:extLst>
          </p:cNvPr>
          <p:cNvSpPr txBox="1"/>
          <p:nvPr/>
        </p:nvSpPr>
        <p:spPr>
          <a:xfrm>
            <a:off x="2318671" y="4608631"/>
            <a:ext cx="68857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E032B-1208-F8E5-C6A9-BC8FC69EB023}"/>
              </a:ext>
            </a:extLst>
          </p:cNvPr>
          <p:cNvSpPr txBox="1"/>
          <p:nvPr/>
        </p:nvSpPr>
        <p:spPr>
          <a:xfrm>
            <a:off x="4684542" y="257438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288E00F-5F9D-6310-88D0-60FF01A0A1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2306924"/>
              </p:ext>
            </p:extLst>
          </p:nvPr>
        </p:nvGraphicFramePr>
        <p:xfrm>
          <a:off x="1636542" y="1560453"/>
          <a:ext cx="6096000" cy="316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9285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categoryEl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Acesso</a:t>
            </a:r>
            <a:r>
              <a:rPr lang="en" sz="2800"/>
              <a:t> </a:t>
            </a:r>
            <a:r>
              <a:rPr lang="en" sz="2800" err="1"/>
              <a:t>à</a:t>
            </a:r>
            <a:r>
              <a:rPr lang="en" sz="2800"/>
              <a:t> Banda </a:t>
            </a:r>
            <a:r>
              <a:rPr lang="en" sz="2800" err="1"/>
              <a:t>Larga</a:t>
            </a:r>
            <a:r>
              <a:rPr lang="en" sz="2800"/>
              <a:t> </a:t>
            </a:r>
            <a:r>
              <a:rPr lang="en" sz="2800" err="1"/>
              <a:t>Fixa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1E032B-1208-F8E5-C6A9-BC8FC69EB023}"/>
              </a:ext>
            </a:extLst>
          </p:cNvPr>
          <p:cNvSpPr txBox="1"/>
          <p:nvPr/>
        </p:nvSpPr>
        <p:spPr>
          <a:xfrm>
            <a:off x="4684542" y="257438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22718F-2846-985C-2882-EF10E7185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093" y="1899645"/>
            <a:ext cx="3384257" cy="2521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31EA1E-C8BC-B980-65D0-3FB4B63E1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273" y="1896436"/>
            <a:ext cx="3384258" cy="2521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C73C84-DF4D-B7E1-2C7A-1106BB05CC6D}"/>
              </a:ext>
            </a:extLst>
          </p:cNvPr>
          <p:cNvSpPr txBox="1"/>
          <p:nvPr/>
        </p:nvSpPr>
        <p:spPr>
          <a:xfrm>
            <a:off x="2101691" y="4498644"/>
            <a:ext cx="1623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Bandeirantes</a:t>
            </a:r>
            <a:endParaRPr lang="pt-BR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3E743-D2EC-D543-2175-E802CFC4C044}"/>
              </a:ext>
            </a:extLst>
          </p:cNvPr>
          <p:cNvSpPr txBox="1"/>
          <p:nvPr/>
        </p:nvSpPr>
        <p:spPr>
          <a:xfrm>
            <a:off x="5749872" y="4498644"/>
            <a:ext cx="1623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Ponta Grossa</a:t>
            </a:r>
            <a:endParaRPr lang="pt-BR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C7BE9-7CA8-E1E6-7DE6-76E1972A1E5D}"/>
              </a:ext>
            </a:extLst>
          </p:cNvPr>
          <p:cNvSpPr txBox="1"/>
          <p:nvPr/>
        </p:nvSpPr>
        <p:spPr>
          <a:xfrm>
            <a:off x="3311602" y="1442147"/>
            <a:ext cx="2930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/>
              <a:t>Operadoras de Banda Larga</a:t>
            </a:r>
          </a:p>
        </p:txBody>
      </p:sp>
    </p:spTree>
    <p:extLst>
      <p:ext uri="{BB962C8B-B14F-4D97-AF65-F5344CB8AC3E}">
        <p14:creationId xmlns:p14="http://schemas.microsoft.com/office/powerpoint/2010/main" val="558121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34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12" name="Google Shape;212;p34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" name="Google Shape;213;p34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34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5" name="Google Shape;215;p34"/>
          <p:cNvSpPr txBox="1">
            <a:spLocks noGrp="1"/>
          </p:cNvSpPr>
          <p:nvPr>
            <p:ph type="subTitle" idx="9"/>
          </p:nvPr>
        </p:nvSpPr>
        <p:spPr>
          <a:xfrm>
            <a:off x="612462" y="1914369"/>
            <a:ext cx="253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Dados Gerais</a:t>
            </a:r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subTitle" idx="13"/>
          </p:nvPr>
        </p:nvSpPr>
        <p:spPr>
          <a:xfrm>
            <a:off x="3303000" y="1918086"/>
            <a:ext cx="253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IBGE</a:t>
            </a:r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subTitle" idx="14"/>
          </p:nvPr>
        </p:nvSpPr>
        <p:spPr>
          <a:xfrm>
            <a:off x="2006268" y="3648053"/>
            <a:ext cx="253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Cetic</a:t>
            </a:r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subTitle" idx="15"/>
          </p:nvPr>
        </p:nvSpPr>
        <p:spPr>
          <a:xfrm>
            <a:off x="4596006" y="3648052"/>
            <a:ext cx="2538000" cy="9650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Considerações</a:t>
            </a:r>
            <a:r>
              <a:rPr lang="en"/>
              <a:t> </a:t>
            </a:r>
            <a:r>
              <a:rPr lang="en" err="1"/>
              <a:t>Finais</a:t>
            </a:r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title" idx="2"/>
          </p:nvPr>
        </p:nvSpPr>
        <p:spPr>
          <a:xfrm>
            <a:off x="1582812" y="1305386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 idx="3"/>
          </p:nvPr>
        </p:nvSpPr>
        <p:spPr>
          <a:xfrm>
            <a:off x="4273350" y="1305386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title" idx="5"/>
          </p:nvPr>
        </p:nvSpPr>
        <p:spPr>
          <a:xfrm>
            <a:off x="2976603" y="3036674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7"/>
          </p:nvPr>
        </p:nvSpPr>
        <p:spPr>
          <a:xfrm>
            <a:off x="5566365" y="3036674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Sumário</a:t>
            </a:r>
            <a:endParaRPr/>
          </a:p>
        </p:txBody>
      </p:sp>
      <p:sp>
        <p:nvSpPr>
          <p:cNvPr id="228" name="Google Shape;228;p34"/>
          <p:cNvSpPr txBox="1">
            <a:spLocks noGrp="1"/>
          </p:cNvSpPr>
          <p:nvPr>
            <p:ph type="title" idx="16"/>
          </p:nvPr>
        </p:nvSpPr>
        <p:spPr>
          <a:xfrm>
            <a:off x="6863087" y="1305386"/>
            <a:ext cx="597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18"/>
          </p:nvPr>
        </p:nvSpPr>
        <p:spPr>
          <a:xfrm>
            <a:off x="5892737" y="1918086"/>
            <a:ext cx="253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Anatel</a:t>
            </a:r>
            <a:endParaRPr/>
          </a:p>
        </p:txBody>
      </p:sp>
      <p:grpSp>
        <p:nvGrpSpPr>
          <p:cNvPr id="231" name="Google Shape;231;p34"/>
          <p:cNvGrpSpPr/>
          <p:nvPr/>
        </p:nvGrpSpPr>
        <p:grpSpPr>
          <a:xfrm>
            <a:off x="715105" y="2916614"/>
            <a:ext cx="7711750" cy="1699893"/>
            <a:chOff x="715100" y="1949825"/>
            <a:chExt cx="7711750" cy="2465400"/>
          </a:xfrm>
        </p:grpSpPr>
        <p:cxnSp>
          <p:nvCxnSpPr>
            <p:cNvPr id="232" name="Google Shape;232;p34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34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Acesso</a:t>
            </a:r>
            <a:r>
              <a:rPr lang="en" sz="2800"/>
              <a:t> </a:t>
            </a:r>
            <a:r>
              <a:rPr lang="en" sz="2800" err="1"/>
              <a:t>à</a:t>
            </a:r>
            <a:r>
              <a:rPr lang="en" sz="2800"/>
              <a:t> Banda </a:t>
            </a:r>
            <a:r>
              <a:rPr lang="en" sz="2800" err="1"/>
              <a:t>Larga</a:t>
            </a:r>
            <a:r>
              <a:rPr lang="en" sz="2800"/>
              <a:t> </a:t>
            </a:r>
            <a:r>
              <a:rPr lang="en" sz="2800" err="1"/>
              <a:t>Fixa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1E032B-1208-F8E5-C6A9-BC8FC69EB023}"/>
              </a:ext>
            </a:extLst>
          </p:cNvPr>
          <p:cNvSpPr txBox="1"/>
          <p:nvPr/>
        </p:nvSpPr>
        <p:spPr>
          <a:xfrm>
            <a:off x="4684542" y="257438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0A583A0-7274-EE3A-5562-787E63F37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9198022"/>
              </p:ext>
            </p:extLst>
          </p:nvPr>
        </p:nvGraphicFramePr>
        <p:xfrm>
          <a:off x="1127533" y="1559838"/>
          <a:ext cx="7294449" cy="3314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9283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category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Acesso</a:t>
            </a:r>
            <a:r>
              <a:rPr lang="en" sz="2800"/>
              <a:t> </a:t>
            </a:r>
            <a:r>
              <a:rPr lang="en" sz="2800" err="1"/>
              <a:t>à</a:t>
            </a:r>
            <a:r>
              <a:rPr lang="en" sz="2800"/>
              <a:t> Banda </a:t>
            </a:r>
            <a:r>
              <a:rPr lang="en" sz="2800" err="1"/>
              <a:t>Larga</a:t>
            </a:r>
            <a:r>
              <a:rPr lang="en" sz="2800"/>
              <a:t> </a:t>
            </a:r>
            <a:r>
              <a:rPr lang="en" sz="2800" err="1"/>
              <a:t>Fixa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1E032B-1208-F8E5-C6A9-BC8FC69EB023}"/>
              </a:ext>
            </a:extLst>
          </p:cNvPr>
          <p:cNvSpPr txBox="1"/>
          <p:nvPr/>
        </p:nvSpPr>
        <p:spPr>
          <a:xfrm>
            <a:off x="4684542" y="257438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0A583A0-7274-EE3A-5562-787E63F37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7982920"/>
              </p:ext>
            </p:extLst>
          </p:nvPr>
        </p:nvGraphicFramePr>
        <p:xfrm>
          <a:off x="1127537" y="1532421"/>
          <a:ext cx="7294451" cy="3366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3802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category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Acesso</a:t>
            </a:r>
            <a:r>
              <a:rPr lang="en" sz="2800"/>
              <a:t> </a:t>
            </a:r>
            <a:r>
              <a:rPr lang="en" sz="2800" err="1"/>
              <a:t>à</a:t>
            </a:r>
            <a:r>
              <a:rPr lang="en" sz="2800"/>
              <a:t> </a:t>
            </a:r>
            <a:r>
              <a:rPr lang="en" sz="2800" err="1"/>
              <a:t>Telefonia</a:t>
            </a:r>
            <a:r>
              <a:rPr lang="en" sz="2800"/>
              <a:t> </a:t>
            </a:r>
            <a:r>
              <a:rPr lang="en" sz="2800" err="1"/>
              <a:t>Móvel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C2A484-4F1C-1B2B-4DAE-947FDA1EADC4}"/>
              </a:ext>
            </a:extLst>
          </p:cNvPr>
          <p:cNvSpPr txBox="1"/>
          <p:nvPr/>
        </p:nvSpPr>
        <p:spPr>
          <a:xfrm>
            <a:off x="2318671" y="4608631"/>
            <a:ext cx="68857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94626-9807-61AE-0D3C-0D782EAFF846}"/>
              </a:ext>
            </a:extLst>
          </p:cNvPr>
          <p:cNvSpPr txBox="1"/>
          <p:nvPr/>
        </p:nvSpPr>
        <p:spPr>
          <a:xfrm>
            <a:off x="3763666" y="1813860"/>
            <a:ext cx="1623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>
                <a:latin typeface="Calibri" panose="020F0502020204030204" pitchFamily="34" charset="0"/>
                <a:cs typeface="Calibri" panose="020F0502020204030204" pitchFamily="34" charset="0"/>
              </a:rPr>
              <a:t>Bandeirantes</a:t>
            </a:r>
            <a:endParaRPr lang="pt-BR" sz="1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61AB0A-F130-DA07-A955-BB3F00AF81FE}"/>
              </a:ext>
            </a:extLst>
          </p:cNvPr>
          <p:cNvGrpSpPr/>
          <p:nvPr/>
        </p:nvGrpSpPr>
        <p:grpSpPr>
          <a:xfrm>
            <a:off x="3487404" y="2501574"/>
            <a:ext cx="2175596" cy="774191"/>
            <a:chOff x="1403698" y="2372038"/>
            <a:chExt cx="2175596" cy="7741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C9553C-9227-2E71-D192-9E0ECEECE7C0}"/>
                </a:ext>
              </a:extLst>
            </p:cNvPr>
            <p:cNvSpPr txBox="1"/>
            <p:nvPr/>
          </p:nvSpPr>
          <p:spPr>
            <a:xfrm>
              <a:off x="1927876" y="2372038"/>
              <a:ext cx="11272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/>
                <a:t>30.399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6EAAD5-CF54-9F67-6615-AB5E98BB7CF2}"/>
                </a:ext>
              </a:extLst>
            </p:cNvPr>
            <p:cNvSpPr txBox="1"/>
            <p:nvPr/>
          </p:nvSpPr>
          <p:spPr>
            <a:xfrm>
              <a:off x="1403698" y="2838452"/>
              <a:ext cx="2175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/>
                <a:t>Acessos Telefonia Móvel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316134-9B30-F0E6-0200-335A06DADB32}"/>
              </a:ext>
            </a:extLst>
          </p:cNvPr>
          <p:cNvGrpSpPr/>
          <p:nvPr/>
        </p:nvGrpSpPr>
        <p:grpSpPr>
          <a:xfrm>
            <a:off x="3611631" y="3665318"/>
            <a:ext cx="1927131" cy="769442"/>
            <a:chOff x="1460812" y="3492709"/>
            <a:chExt cx="192713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7C699-C3B7-F851-22E4-4E13D567DE35}"/>
                </a:ext>
              </a:extLst>
            </p:cNvPr>
            <p:cNvSpPr txBox="1"/>
            <p:nvPr/>
          </p:nvSpPr>
          <p:spPr>
            <a:xfrm>
              <a:off x="2032285" y="3492709"/>
              <a:ext cx="7841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/>
                <a:t>92,3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14DF98-425A-6B39-585A-B460B31A054B}"/>
                </a:ext>
              </a:extLst>
            </p:cNvPr>
            <p:cNvSpPr txBox="1"/>
            <p:nvPr/>
          </p:nvSpPr>
          <p:spPr>
            <a:xfrm>
              <a:off x="1460812" y="3954374"/>
              <a:ext cx="1927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/>
                <a:t>Densidade de Acesso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791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Acesso</a:t>
            </a:r>
            <a:r>
              <a:rPr lang="en" sz="2800"/>
              <a:t> </a:t>
            </a:r>
            <a:r>
              <a:rPr lang="en" sz="2800" err="1"/>
              <a:t>à</a:t>
            </a:r>
            <a:r>
              <a:rPr lang="en" sz="2800"/>
              <a:t> </a:t>
            </a:r>
            <a:r>
              <a:rPr lang="en" sz="2800" err="1"/>
              <a:t>Telefonia</a:t>
            </a:r>
            <a:r>
              <a:rPr lang="en" sz="2800"/>
              <a:t> </a:t>
            </a:r>
            <a:r>
              <a:rPr lang="en" sz="2800" err="1"/>
              <a:t>Móvel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C2A484-4F1C-1B2B-4DAE-947FDA1EADC4}"/>
              </a:ext>
            </a:extLst>
          </p:cNvPr>
          <p:cNvSpPr txBox="1"/>
          <p:nvPr/>
        </p:nvSpPr>
        <p:spPr>
          <a:xfrm>
            <a:off x="2318671" y="4608631"/>
            <a:ext cx="68857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94626-9807-61AE-0D3C-0D782EAFF846}"/>
              </a:ext>
            </a:extLst>
          </p:cNvPr>
          <p:cNvSpPr txBox="1"/>
          <p:nvPr/>
        </p:nvSpPr>
        <p:spPr>
          <a:xfrm>
            <a:off x="2361128" y="1813860"/>
            <a:ext cx="1623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>
                <a:latin typeface="Calibri" panose="020F0502020204030204" pitchFamily="34" charset="0"/>
                <a:cs typeface="Calibri" panose="020F0502020204030204" pitchFamily="34" charset="0"/>
              </a:rPr>
              <a:t>Bandeirantes</a:t>
            </a:r>
            <a:endParaRPr lang="pt-BR" sz="1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61AB0A-F130-DA07-A955-BB3F00AF81FE}"/>
              </a:ext>
            </a:extLst>
          </p:cNvPr>
          <p:cNvGrpSpPr/>
          <p:nvPr/>
        </p:nvGrpSpPr>
        <p:grpSpPr>
          <a:xfrm>
            <a:off x="2084866" y="2501574"/>
            <a:ext cx="2175596" cy="774191"/>
            <a:chOff x="1403698" y="2372038"/>
            <a:chExt cx="2175596" cy="7741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C9553C-9227-2E71-D192-9E0ECEECE7C0}"/>
                </a:ext>
              </a:extLst>
            </p:cNvPr>
            <p:cNvSpPr txBox="1"/>
            <p:nvPr/>
          </p:nvSpPr>
          <p:spPr>
            <a:xfrm>
              <a:off x="1927876" y="2372038"/>
              <a:ext cx="11272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/>
                <a:t>30.399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6EAAD5-CF54-9F67-6615-AB5E98BB7CF2}"/>
                </a:ext>
              </a:extLst>
            </p:cNvPr>
            <p:cNvSpPr txBox="1"/>
            <p:nvPr/>
          </p:nvSpPr>
          <p:spPr>
            <a:xfrm>
              <a:off x="1403698" y="2838452"/>
              <a:ext cx="2175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/>
                <a:t>Acessos Telefonia Móvel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316134-9B30-F0E6-0200-335A06DADB32}"/>
              </a:ext>
            </a:extLst>
          </p:cNvPr>
          <p:cNvGrpSpPr/>
          <p:nvPr/>
        </p:nvGrpSpPr>
        <p:grpSpPr>
          <a:xfrm>
            <a:off x="2209093" y="3665318"/>
            <a:ext cx="1927131" cy="769442"/>
            <a:chOff x="1460812" y="3492709"/>
            <a:chExt cx="1927131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7C699-C3B7-F851-22E4-4E13D567DE35}"/>
                </a:ext>
              </a:extLst>
            </p:cNvPr>
            <p:cNvSpPr txBox="1"/>
            <p:nvPr/>
          </p:nvSpPr>
          <p:spPr>
            <a:xfrm>
              <a:off x="2032285" y="3492709"/>
              <a:ext cx="7841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/>
                <a:t>92,3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14DF98-425A-6B39-585A-B460B31A054B}"/>
                </a:ext>
              </a:extLst>
            </p:cNvPr>
            <p:cNvSpPr txBox="1"/>
            <p:nvPr/>
          </p:nvSpPr>
          <p:spPr>
            <a:xfrm>
              <a:off x="1460812" y="3954374"/>
              <a:ext cx="1927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/>
                <a:t>Densidade de Acesso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F81A55-D277-EC7F-992A-11AFFC10BF32}"/>
              </a:ext>
            </a:extLst>
          </p:cNvPr>
          <p:cNvSpPr txBox="1"/>
          <p:nvPr/>
        </p:nvSpPr>
        <p:spPr>
          <a:xfrm>
            <a:off x="5683987" y="1816859"/>
            <a:ext cx="1623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>
                <a:latin typeface="Calibri" panose="020F0502020204030204" pitchFamily="34" charset="0"/>
                <a:cs typeface="Calibri" panose="020F0502020204030204" pitchFamily="34" charset="0"/>
              </a:rPr>
              <a:t>Ponta Grossa</a:t>
            </a:r>
            <a:endParaRPr lang="pt-BR" sz="1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7E36A5-A645-2DB0-08D7-F083AC6C7646}"/>
              </a:ext>
            </a:extLst>
          </p:cNvPr>
          <p:cNvGrpSpPr/>
          <p:nvPr/>
        </p:nvGrpSpPr>
        <p:grpSpPr>
          <a:xfrm>
            <a:off x="5407725" y="2504573"/>
            <a:ext cx="2175596" cy="774191"/>
            <a:chOff x="1403698" y="2372038"/>
            <a:chExt cx="2175596" cy="7741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178F53-C8F9-A307-C8F4-DA7958CC2CB7}"/>
                </a:ext>
              </a:extLst>
            </p:cNvPr>
            <p:cNvSpPr txBox="1"/>
            <p:nvPr/>
          </p:nvSpPr>
          <p:spPr>
            <a:xfrm>
              <a:off x="1842117" y="2372038"/>
              <a:ext cx="1298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/>
                <a:t>493.366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621FAE-B82B-81AC-4580-02642D98706C}"/>
                </a:ext>
              </a:extLst>
            </p:cNvPr>
            <p:cNvSpPr txBox="1"/>
            <p:nvPr/>
          </p:nvSpPr>
          <p:spPr>
            <a:xfrm>
              <a:off x="1403698" y="2838452"/>
              <a:ext cx="2175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/>
                <a:t>Acessos Telefonia Móvel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E2DE88F-01C8-266F-B6E5-899273AFAEB6}"/>
              </a:ext>
            </a:extLst>
          </p:cNvPr>
          <p:cNvGrpSpPr/>
          <p:nvPr/>
        </p:nvGrpSpPr>
        <p:grpSpPr>
          <a:xfrm>
            <a:off x="5531952" y="3668317"/>
            <a:ext cx="1927131" cy="769442"/>
            <a:chOff x="1460812" y="3492709"/>
            <a:chExt cx="1927131" cy="7694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AFFEE-355E-C325-4409-EFCDF7ADC721}"/>
                </a:ext>
              </a:extLst>
            </p:cNvPr>
            <p:cNvSpPr txBox="1"/>
            <p:nvPr/>
          </p:nvSpPr>
          <p:spPr>
            <a:xfrm>
              <a:off x="1946525" y="3492709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/>
                <a:t>117,6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9800AE-57BC-E0D9-8192-42C7D367CE2B}"/>
                </a:ext>
              </a:extLst>
            </p:cNvPr>
            <p:cNvSpPr txBox="1"/>
            <p:nvPr/>
          </p:nvSpPr>
          <p:spPr>
            <a:xfrm>
              <a:off x="1460812" y="3954374"/>
              <a:ext cx="1927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/>
                <a:t>Densidade de Acesso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9780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Acesso</a:t>
            </a:r>
            <a:r>
              <a:rPr lang="en" sz="2800"/>
              <a:t> </a:t>
            </a:r>
            <a:r>
              <a:rPr lang="en" sz="2800" err="1"/>
              <a:t>à</a:t>
            </a:r>
            <a:r>
              <a:rPr lang="en" sz="2800"/>
              <a:t> </a:t>
            </a:r>
            <a:r>
              <a:rPr lang="en" sz="2800" err="1"/>
              <a:t>Telefonia</a:t>
            </a:r>
            <a:r>
              <a:rPr lang="en" sz="2800"/>
              <a:t> </a:t>
            </a:r>
            <a:r>
              <a:rPr lang="en" sz="2800" err="1"/>
              <a:t>Móvel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C2A484-4F1C-1B2B-4DAE-947FDA1EADC4}"/>
              </a:ext>
            </a:extLst>
          </p:cNvPr>
          <p:cNvSpPr txBox="1"/>
          <p:nvPr/>
        </p:nvSpPr>
        <p:spPr>
          <a:xfrm>
            <a:off x="2318671" y="4608631"/>
            <a:ext cx="68857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E032B-1208-F8E5-C6A9-BC8FC69EB023}"/>
              </a:ext>
            </a:extLst>
          </p:cNvPr>
          <p:cNvSpPr txBox="1"/>
          <p:nvPr/>
        </p:nvSpPr>
        <p:spPr>
          <a:xfrm>
            <a:off x="4684542" y="257438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288E00F-5F9D-6310-88D0-60FF01A0A1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3068144"/>
              </p:ext>
            </p:extLst>
          </p:nvPr>
        </p:nvGraphicFramePr>
        <p:xfrm>
          <a:off x="1636542" y="1560453"/>
          <a:ext cx="6096000" cy="316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35874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categoryEl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Acesso</a:t>
            </a:r>
            <a:r>
              <a:rPr lang="en" sz="2800"/>
              <a:t> </a:t>
            </a:r>
            <a:r>
              <a:rPr lang="en" sz="2800" err="1"/>
              <a:t>à</a:t>
            </a:r>
            <a:r>
              <a:rPr lang="en" sz="2800"/>
              <a:t> </a:t>
            </a:r>
            <a:r>
              <a:rPr lang="en" sz="2800" err="1"/>
              <a:t>Telefonia</a:t>
            </a:r>
            <a:r>
              <a:rPr lang="en" sz="2800"/>
              <a:t> </a:t>
            </a:r>
            <a:r>
              <a:rPr lang="en" sz="2800" err="1"/>
              <a:t>Móvel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1E032B-1208-F8E5-C6A9-BC8FC69EB023}"/>
              </a:ext>
            </a:extLst>
          </p:cNvPr>
          <p:cNvSpPr txBox="1"/>
          <p:nvPr/>
        </p:nvSpPr>
        <p:spPr>
          <a:xfrm>
            <a:off x="4684542" y="257438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09B142-1723-AFF4-5A7E-A4E8A2DA9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638" y="2016497"/>
            <a:ext cx="3323531" cy="2476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54BDA8-CED1-D6F9-875F-AE0354780A43}"/>
              </a:ext>
            </a:extLst>
          </p:cNvPr>
          <p:cNvSpPr txBox="1"/>
          <p:nvPr/>
        </p:nvSpPr>
        <p:spPr>
          <a:xfrm>
            <a:off x="3161725" y="1442147"/>
            <a:ext cx="3230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/>
              <a:t>Operadoras de Telefonia Móvel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15E04-99A9-8107-2DCE-BD5053F9B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952" y="2012541"/>
            <a:ext cx="3332043" cy="2482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FE6368-47BC-F4AD-AA37-3375BFAB0EAE}"/>
              </a:ext>
            </a:extLst>
          </p:cNvPr>
          <p:cNvSpPr txBox="1"/>
          <p:nvPr/>
        </p:nvSpPr>
        <p:spPr>
          <a:xfrm>
            <a:off x="2094443" y="4552136"/>
            <a:ext cx="1623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Bandeirantes</a:t>
            </a:r>
            <a:endParaRPr lang="pt-BR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7E96F-23FF-8D28-8D2E-804BA34732A2}"/>
              </a:ext>
            </a:extLst>
          </p:cNvPr>
          <p:cNvSpPr txBox="1"/>
          <p:nvPr/>
        </p:nvSpPr>
        <p:spPr>
          <a:xfrm>
            <a:off x="5811873" y="4551471"/>
            <a:ext cx="1623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Ponta Grossa</a:t>
            </a:r>
            <a:endParaRPr lang="pt-BR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9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Acesso</a:t>
            </a:r>
            <a:r>
              <a:rPr lang="en" sz="2800"/>
              <a:t> </a:t>
            </a:r>
            <a:r>
              <a:rPr lang="en" sz="2800" err="1"/>
              <a:t>à</a:t>
            </a:r>
            <a:r>
              <a:rPr lang="en" sz="2800"/>
              <a:t> </a:t>
            </a:r>
            <a:r>
              <a:rPr lang="en" sz="2800" err="1"/>
              <a:t>Telefonia</a:t>
            </a:r>
            <a:r>
              <a:rPr lang="en" sz="2800"/>
              <a:t> </a:t>
            </a:r>
            <a:r>
              <a:rPr lang="en" sz="2800" err="1"/>
              <a:t>Móvel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1E032B-1208-F8E5-C6A9-BC8FC69EB023}"/>
              </a:ext>
            </a:extLst>
          </p:cNvPr>
          <p:cNvSpPr txBox="1"/>
          <p:nvPr/>
        </p:nvSpPr>
        <p:spPr>
          <a:xfrm>
            <a:off x="4684542" y="257438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09B142-1723-AFF4-5A7E-A4E8A2DA9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638" y="2016497"/>
            <a:ext cx="3323531" cy="2476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54BDA8-CED1-D6F9-875F-AE0354780A43}"/>
              </a:ext>
            </a:extLst>
          </p:cNvPr>
          <p:cNvSpPr txBox="1"/>
          <p:nvPr/>
        </p:nvSpPr>
        <p:spPr>
          <a:xfrm>
            <a:off x="3624196" y="1442147"/>
            <a:ext cx="2305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/>
              <a:t>Área de Cobertura 4G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15E04-99A9-8107-2DCE-BD5053F9B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952" y="2012541"/>
            <a:ext cx="3332043" cy="2482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FE6368-47BC-F4AD-AA37-3375BFAB0EAE}"/>
              </a:ext>
            </a:extLst>
          </p:cNvPr>
          <p:cNvSpPr txBox="1"/>
          <p:nvPr/>
        </p:nvSpPr>
        <p:spPr>
          <a:xfrm>
            <a:off x="2094443" y="4552136"/>
            <a:ext cx="1623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Bandeirantes</a:t>
            </a:r>
            <a:endParaRPr lang="pt-BR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7E96F-23FF-8D28-8D2E-804BA34732A2}"/>
              </a:ext>
            </a:extLst>
          </p:cNvPr>
          <p:cNvSpPr txBox="1"/>
          <p:nvPr/>
        </p:nvSpPr>
        <p:spPr>
          <a:xfrm>
            <a:off x="5811873" y="4551471"/>
            <a:ext cx="1623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Ponta Grossa</a:t>
            </a:r>
            <a:endParaRPr lang="pt-BR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5D7111-6128-7599-5E6C-B742C9A4B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952" y="2016498"/>
            <a:ext cx="3332041" cy="2476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92C8FB-4B78-4D16-F329-0F7C7404A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123" y="2010152"/>
            <a:ext cx="3332045" cy="2482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5E7873-8655-1F60-1DC4-624B51AC86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-364" r="14212" b="18717"/>
          <a:stretch/>
        </p:blipFill>
        <p:spPr>
          <a:xfrm>
            <a:off x="1212743" y="2012541"/>
            <a:ext cx="3359252" cy="24849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2F3295-259F-FB71-0C2A-BB80646041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10982" t="10186" r="26770" b="24242"/>
          <a:stretch/>
        </p:blipFill>
        <p:spPr>
          <a:xfrm>
            <a:off x="4953123" y="2010150"/>
            <a:ext cx="3332041" cy="248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40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Acesso</a:t>
            </a:r>
            <a:r>
              <a:rPr lang="en" sz="2800"/>
              <a:t> </a:t>
            </a:r>
            <a:r>
              <a:rPr lang="en" sz="2800" err="1"/>
              <a:t>à</a:t>
            </a:r>
            <a:r>
              <a:rPr lang="en" sz="2800"/>
              <a:t> </a:t>
            </a:r>
            <a:r>
              <a:rPr lang="en" sz="2800" err="1"/>
              <a:t>Telefonia</a:t>
            </a:r>
            <a:r>
              <a:rPr lang="en" sz="2800"/>
              <a:t> </a:t>
            </a:r>
            <a:r>
              <a:rPr lang="en" sz="2800" err="1"/>
              <a:t>Móvel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1E032B-1208-F8E5-C6A9-BC8FC69EB023}"/>
              </a:ext>
            </a:extLst>
          </p:cNvPr>
          <p:cNvSpPr txBox="1"/>
          <p:nvPr/>
        </p:nvSpPr>
        <p:spPr>
          <a:xfrm>
            <a:off x="4684542" y="257438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09B142-1723-AFF4-5A7E-A4E8A2DA9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638" y="2016497"/>
            <a:ext cx="3323531" cy="2476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54BDA8-CED1-D6F9-875F-AE0354780A43}"/>
              </a:ext>
            </a:extLst>
          </p:cNvPr>
          <p:cNvSpPr txBox="1"/>
          <p:nvPr/>
        </p:nvSpPr>
        <p:spPr>
          <a:xfrm>
            <a:off x="3349281" y="1442147"/>
            <a:ext cx="2855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/>
              <a:t>Área de Cobertura 4G - Tim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15E04-99A9-8107-2DCE-BD5053F9B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952" y="2012541"/>
            <a:ext cx="3332043" cy="2482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FE6368-47BC-F4AD-AA37-3375BFAB0EAE}"/>
              </a:ext>
            </a:extLst>
          </p:cNvPr>
          <p:cNvSpPr txBox="1"/>
          <p:nvPr/>
        </p:nvSpPr>
        <p:spPr>
          <a:xfrm>
            <a:off x="2094443" y="4552136"/>
            <a:ext cx="1623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Bandeirantes</a:t>
            </a:r>
            <a:endParaRPr lang="pt-BR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7E96F-23FF-8D28-8D2E-804BA34732A2}"/>
              </a:ext>
            </a:extLst>
          </p:cNvPr>
          <p:cNvSpPr txBox="1"/>
          <p:nvPr/>
        </p:nvSpPr>
        <p:spPr>
          <a:xfrm>
            <a:off x="5811873" y="4551471"/>
            <a:ext cx="1623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Ponta Grossa</a:t>
            </a:r>
            <a:endParaRPr lang="pt-BR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5D7111-6128-7599-5E6C-B742C9A4B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952" y="2016498"/>
            <a:ext cx="3332041" cy="2476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92C8FB-4B78-4D16-F329-0F7C7404A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123" y="2010152"/>
            <a:ext cx="3332045" cy="24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2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Acesso</a:t>
            </a:r>
            <a:r>
              <a:rPr lang="en" sz="2800"/>
              <a:t> </a:t>
            </a:r>
            <a:r>
              <a:rPr lang="en" sz="2800" err="1"/>
              <a:t>à</a:t>
            </a:r>
            <a:r>
              <a:rPr lang="en" sz="2800"/>
              <a:t> </a:t>
            </a:r>
            <a:r>
              <a:rPr lang="en" sz="2800" err="1"/>
              <a:t>Telefonia</a:t>
            </a:r>
            <a:r>
              <a:rPr lang="en" sz="2800"/>
              <a:t> </a:t>
            </a:r>
            <a:r>
              <a:rPr lang="en" sz="2800" err="1"/>
              <a:t>Móvel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1E032B-1208-F8E5-C6A9-BC8FC69EB023}"/>
              </a:ext>
            </a:extLst>
          </p:cNvPr>
          <p:cNvSpPr txBox="1"/>
          <p:nvPr/>
        </p:nvSpPr>
        <p:spPr>
          <a:xfrm>
            <a:off x="4684542" y="257438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09B142-1723-AFF4-5A7E-A4E8A2DA9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638" y="2016497"/>
            <a:ext cx="3323531" cy="2476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54BDA8-CED1-D6F9-875F-AE0354780A43}"/>
              </a:ext>
            </a:extLst>
          </p:cNvPr>
          <p:cNvSpPr txBox="1"/>
          <p:nvPr/>
        </p:nvSpPr>
        <p:spPr>
          <a:xfrm>
            <a:off x="3269933" y="1442147"/>
            <a:ext cx="3013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/>
              <a:t>Área de Cobertura 4G - Claro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15E04-99A9-8107-2DCE-BD5053F9B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952" y="2012541"/>
            <a:ext cx="3332043" cy="2482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FE6368-47BC-F4AD-AA37-3375BFAB0EAE}"/>
              </a:ext>
            </a:extLst>
          </p:cNvPr>
          <p:cNvSpPr txBox="1"/>
          <p:nvPr/>
        </p:nvSpPr>
        <p:spPr>
          <a:xfrm>
            <a:off x="2094443" y="4552136"/>
            <a:ext cx="1623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Bandeirantes</a:t>
            </a:r>
            <a:endParaRPr lang="pt-BR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7E96F-23FF-8D28-8D2E-804BA34732A2}"/>
              </a:ext>
            </a:extLst>
          </p:cNvPr>
          <p:cNvSpPr txBox="1"/>
          <p:nvPr/>
        </p:nvSpPr>
        <p:spPr>
          <a:xfrm>
            <a:off x="5811873" y="4551471"/>
            <a:ext cx="1623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Ponta Grossa</a:t>
            </a:r>
            <a:endParaRPr lang="pt-BR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C8FB-4B78-4D16-F329-0F7C7404A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123" y="2010152"/>
            <a:ext cx="3332045" cy="2482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2A5FA1-3876-435A-F9B6-CE7EECA74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952" y="2016498"/>
            <a:ext cx="3332041" cy="2476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A2DFAA-172B-757F-C8DD-F0BF882B7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951" y="2012541"/>
            <a:ext cx="3328839" cy="2480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D77D37-C49A-D429-1DF0-7173D178B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120" y="2010151"/>
            <a:ext cx="3332047" cy="248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1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Acesso</a:t>
            </a:r>
            <a:r>
              <a:rPr lang="en" sz="2800"/>
              <a:t> </a:t>
            </a:r>
            <a:r>
              <a:rPr lang="en" sz="2800" err="1"/>
              <a:t>à</a:t>
            </a:r>
            <a:r>
              <a:rPr lang="en" sz="2800"/>
              <a:t> </a:t>
            </a:r>
            <a:r>
              <a:rPr lang="en" sz="2800" err="1"/>
              <a:t>Telefonia</a:t>
            </a:r>
            <a:r>
              <a:rPr lang="en" sz="2800"/>
              <a:t> </a:t>
            </a:r>
            <a:r>
              <a:rPr lang="en" sz="2800" err="1"/>
              <a:t>Móvel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709B142-1723-AFF4-5A7E-A4E8A2DA9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638" y="2016497"/>
            <a:ext cx="3323531" cy="2476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54BDA8-CED1-D6F9-875F-AE0354780A43}"/>
              </a:ext>
            </a:extLst>
          </p:cNvPr>
          <p:cNvSpPr txBox="1"/>
          <p:nvPr/>
        </p:nvSpPr>
        <p:spPr>
          <a:xfrm>
            <a:off x="3315619" y="1442147"/>
            <a:ext cx="2922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/>
              <a:t>Área de Cobertura 4G - Vivo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15E04-99A9-8107-2DCE-BD5053F9B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952" y="2012541"/>
            <a:ext cx="3332043" cy="2482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FE6368-47BC-F4AD-AA37-3375BFAB0EAE}"/>
              </a:ext>
            </a:extLst>
          </p:cNvPr>
          <p:cNvSpPr txBox="1"/>
          <p:nvPr/>
        </p:nvSpPr>
        <p:spPr>
          <a:xfrm>
            <a:off x="2094443" y="4552136"/>
            <a:ext cx="1623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Bandeirantes</a:t>
            </a:r>
            <a:endParaRPr lang="pt-BR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7E96F-23FF-8D28-8D2E-804BA34732A2}"/>
              </a:ext>
            </a:extLst>
          </p:cNvPr>
          <p:cNvSpPr txBox="1"/>
          <p:nvPr/>
        </p:nvSpPr>
        <p:spPr>
          <a:xfrm>
            <a:off x="5811873" y="4551471"/>
            <a:ext cx="1623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Ponta Grossa</a:t>
            </a:r>
            <a:endParaRPr lang="pt-BR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C8FB-4B78-4D16-F329-0F7C7404A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123" y="2010152"/>
            <a:ext cx="3332045" cy="2482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A2DFAA-172B-757F-C8DD-F0BF882B7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951" y="2012541"/>
            <a:ext cx="3328839" cy="2480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D77D37-C49A-D429-1DF0-7173D178B7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120" y="2010151"/>
            <a:ext cx="3332047" cy="24825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F9A6D0-7D4C-6AB3-5AE4-2367CE5BC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951" y="2012541"/>
            <a:ext cx="3328839" cy="24801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4E9FB-7096-B159-FB8D-95075235BF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119" y="2010149"/>
            <a:ext cx="3332048" cy="248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2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6"/>
          <p:cNvGrpSpPr/>
          <p:nvPr/>
        </p:nvGrpSpPr>
        <p:grpSpPr>
          <a:xfrm>
            <a:off x="710170" y="537999"/>
            <a:ext cx="7716680" cy="2465400"/>
            <a:chOff x="710170" y="1949825"/>
            <a:chExt cx="7716680" cy="2465400"/>
          </a:xfrm>
        </p:grpSpPr>
        <p:cxnSp>
          <p:nvCxnSpPr>
            <p:cNvPr id="250" name="Google Shape;250;p36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36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36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36"/>
            <p:cNvCxnSpPr/>
            <p:nvPr/>
          </p:nvCxnSpPr>
          <p:spPr>
            <a:xfrm>
              <a:off x="7236925" y="1952184"/>
              <a:ext cx="0" cy="245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2378725" y="1346458"/>
            <a:ext cx="485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Dados </a:t>
            </a:r>
            <a:r>
              <a:rPr lang="en" err="1"/>
              <a:t>gerais</a:t>
            </a:r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2"/>
          </p:nvPr>
        </p:nvSpPr>
        <p:spPr>
          <a:xfrm>
            <a:off x="982763" y="1222199"/>
            <a:ext cx="11007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57" name="Google Shape;257;p36"/>
          <p:cNvGrpSpPr/>
          <p:nvPr/>
        </p:nvGrpSpPr>
        <p:grpSpPr>
          <a:xfrm>
            <a:off x="710170" y="3760356"/>
            <a:ext cx="7715400" cy="549000"/>
            <a:chOff x="710170" y="1039350"/>
            <a:chExt cx="7715400" cy="549000"/>
          </a:xfrm>
        </p:grpSpPr>
        <p:cxnSp>
          <p:nvCxnSpPr>
            <p:cNvPr id="258" name="Google Shape;258;p36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36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36"/>
            <p:cNvCxnSpPr/>
            <p:nvPr/>
          </p:nvCxnSpPr>
          <p:spPr>
            <a:xfrm>
              <a:off x="7236925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5709523-9CEE-8017-A410-B72743100CCE}"/>
              </a:ext>
            </a:extLst>
          </p:cNvPr>
          <p:cNvSpPr txBox="1"/>
          <p:nvPr/>
        </p:nvSpPr>
        <p:spPr>
          <a:xfrm>
            <a:off x="785211" y="3883185"/>
            <a:ext cx="45857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Informações gerais das cidades escolhidas</a:t>
            </a:r>
          </a:p>
        </p:txBody>
      </p:sp>
    </p:spTree>
    <p:extLst>
      <p:ext uri="{BB962C8B-B14F-4D97-AF65-F5344CB8AC3E}">
        <p14:creationId xmlns:p14="http://schemas.microsoft.com/office/powerpoint/2010/main" val="1550958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Acesso</a:t>
            </a:r>
            <a:r>
              <a:rPr lang="en" sz="2800"/>
              <a:t> </a:t>
            </a:r>
            <a:r>
              <a:rPr lang="en" sz="2800" err="1"/>
              <a:t>à</a:t>
            </a:r>
            <a:r>
              <a:rPr lang="en" sz="2800"/>
              <a:t> </a:t>
            </a:r>
            <a:r>
              <a:rPr lang="en" sz="2800" err="1"/>
              <a:t>Telefonia</a:t>
            </a:r>
            <a:r>
              <a:rPr lang="en" sz="2800"/>
              <a:t> </a:t>
            </a:r>
            <a:r>
              <a:rPr lang="en" sz="2800" err="1"/>
              <a:t>Móvel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1E032B-1208-F8E5-C6A9-BC8FC69EB023}"/>
              </a:ext>
            </a:extLst>
          </p:cNvPr>
          <p:cNvSpPr txBox="1"/>
          <p:nvPr/>
        </p:nvSpPr>
        <p:spPr>
          <a:xfrm>
            <a:off x="4684542" y="257438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0A583A0-7274-EE3A-5562-787E63F37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341177"/>
              </p:ext>
            </p:extLst>
          </p:nvPr>
        </p:nvGraphicFramePr>
        <p:xfrm>
          <a:off x="1127533" y="1559838"/>
          <a:ext cx="7294449" cy="3314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73778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category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Acesso</a:t>
            </a:r>
            <a:r>
              <a:rPr lang="en" sz="2800"/>
              <a:t> </a:t>
            </a:r>
            <a:r>
              <a:rPr lang="en" sz="2800" err="1"/>
              <a:t>à</a:t>
            </a:r>
            <a:r>
              <a:rPr lang="en" sz="2800"/>
              <a:t> </a:t>
            </a:r>
            <a:r>
              <a:rPr lang="en" sz="2800" err="1"/>
              <a:t>Telefonia</a:t>
            </a:r>
            <a:r>
              <a:rPr lang="en" sz="2800"/>
              <a:t> </a:t>
            </a:r>
            <a:r>
              <a:rPr lang="en" sz="2800" err="1"/>
              <a:t>Móvel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1E032B-1208-F8E5-C6A9-BC8FC69EB023}"/>
              </a:ext>
            </a:extLst>
          </p:cNvPr>
          <p:cNvSpPr txBox="1"/>
          <p:nvPr/>
        </p:nvSpPr>
        <p:spPr>
          <a:xfrm>
            <a:off x="4684542" y="257438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0A583A0-7274-EE3A-5562-787E63F37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5663526"/>
              </p:ext>
            </p:extLst>
          </p:nvPr>
        </p:nvGraphicFramePr>
        <p:xfrm>
          <a:off x="1127533" y="1559838"/>
          <a:ext cx="7294449" cy="3314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22606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category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Cobertura</a:t>
            </a:r>
            <a:r>
              <a:rPr lang="en" sz="2800"/>
              <a:t> </a:t>
            </a:r>
            <a:r>
              <a:rPr lang="en" sz="2800" err="1"/>
              <a:t>Móvel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C2A484-4F1C-1B2B-4DAE-947FDA1EADC4}"/>
              </a:ext>
            </a:extLst>
          </p:cNvPr>
          <p:cNvSpPr txBox="1"/>
          <p:nvPr/>
        </p:nvSpPr>
        <p:spPr>
          <a:xfrm>
            <a:off x="2318671" y="4608631"/>
            <a:ext cx="68857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94626-9807-61AE-0D3C-0D782EAFF846}"/>
              </a:ext>
            </a:extLst>
          </p:cNvPr>
          <p:cNvSpPr txBox="1"/>
          <p:nvPr/>
        </p:nvSpPr>
        <p:spPr>
          <a:xfrm>
            <a:off x="3756340" y="1489562"/>
            <a:ext cx="1623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>
                <a:latin typeface="Calibri" panose="020F0502020204030204" pitchFamily="34" charset="0"/>
                <a:cs typeface="Calibri" panose="020F0502020204030204" pitchFamily="34" charset="0"/>
              </a:rPr>
              <a:t>Bandeirantes</a:t>
            </a:r>
            <a:endParaRPr lang="pt-BR" sz="1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61AB0A-F130-DA07-A955-BB3F00AF81FE}"/>
              </a:ext>
            </a:extLst>
          </p:cNvPr>
          <p:cNvGrpSpPr/>
          <p:nvPr/>
        </p:nvGrpSpPr>
        <p:grpSpPr>
          <a:xfrm>
            <a:off x="3667744" y="2064602"/>
            <a:ext cx="1814920" cy="774191"/>
            <a:chOff x="1584038" y="2372038"/>
            <a:chExt cx="1814920" cy="7741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C9553C-9227-2E71-D192-9E0ECEECE7C0}"/>
                </a:ext>
              </a:extLst>
            </p:cNvPr>
            <p:cNvSpPr txBox="1"/>
            <p:nvPr/>
          </p:nvSpPr>
          <p:spPr>
            <a:xfrm>
              <a:off x="2048103" y="2372038"/>
              <a:ext cx="886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/>
                <a:t>9,7%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6EAAD5-CF54-9F67-6615-AB5E98BB7CF2}"/>
                </a:ext>
              </a:extLst>
            </p:cNvPr>
            <p:cNvSpPr txBox="1"/>
            <p:nvPr/>
          </p:nvSpPr>
          <p:spPr>
            <a:xfrm>
              <a:off x="1584038" y="2838452"/>
              <a:ext cx="1814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/>
                <a:t>Moradores Cobertos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316134-9B30-F0E6-0200-335A06DADB32}"/>
              </a:ext>
            </a:extLst>
          </p:cNvPr>
          <p:cNvGrpSpPr/>
          <p:nvPr/>
        </p:nvGrpSpPr>
        <p:grpSpPr>
          <a:xfrm>
            <a:off x="3681363" y="3089219"/>
            <a:ext cx="1787670" cy="769442"/>
            <a:chOff x="1530546" y="3492709"/>
            <a:chExt cx="1787670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7C699-C3B7-F851-22E4-4E13D567DE35}"/>
                </a:ext>
              </a:extLst>
            </p:cNvPr>
            <p:cNvSpPr txBox="1"/>
            <p:nvPr/>
          </p:nvSpPr>
          <p:spPr>
            <a:xfrm>
              <a:off x="1980990" y="3492709"/>
              <a:ext cx="886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/>
                <a:t>9,8%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14DF98-425A-6B39-585A-B460B31A054B}"/>
                </a:ext>
              </a:extLst>
            </p:cNvPr>
            <p:cNvSpPr txBox="1"/>
            <p:nvPr/>
          </p:nvSpPr>
          <p:spPr>
            <a:xfrm>
              <a:off x="1530546" y="3954374"/>
              <a:ext cx="1787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/>
                <a:t>Domicílios Cobertos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98FC9A-4097-1A9E-03AC-C77696AB1B70}"/>
              </a:ext>
            </a:extLst>
          </p:cNvPr>
          <p:cNvGrpSpPr/>
          <p:nvPr/>
        </p:nvGrpSpPr>
        <p:grpSpPr>
          <a:xfrm>
            <a:off x="3769414" y="4105907"/>
            <a:ext cx="1596912" cy="769442"/>
            <a:chOff x="1625923" y="3492709"/>
            <a:chExt cx="1596912" cy="7694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2DFAFB0-0B9A-0BE9-BBF4-49679032E6C3}"/>
                </a:ext>
              </a:extLst>
            </p:cNvPr>
            <p:cNvSpPr txBox="1"/>
            <p:nvPr/>
          </p:nvSpPr>
          <p:spPr>
            <a:xfrm>
              <a:off x="1895229" y="3492709"/>
              <a:ext cx="1058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/>
                <a:t>11,4%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1E3FDC-FA96-2910-1F0B-BE981E4DC009}"/>
                </a:ext>
              </a:extLst>
            </p:cNvPr>
            <p:cNvSpPr txBox="1"/>
            <p:nvPr/>
          </p:nvSpPr>
          <p:spPr>
            <a:xfrm>
              <a:off x="1625923" y="3954374"/>
              <a:ext cx="1596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/>
                <a:t>Área km2 coberta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761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Cobertura</a:t>
            </a:r>
            <a:r>
              <a:rPr lang="en" sz="2800"/>
              <a:t> </a:t>
            </a:r>
            <a:r>
              <a:rPr lang="en" sz="2800" err="1"/>
              <a:t>Móvel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C2A484-4F1C-1B2B-4DAE-947FDA1EADC4}"/>
              </a:ext>
            </a:extLst>
          </p:cNvPr>
          <p:cNvSpPr txBox="1"/>
          <p:nvPr/>
        </p:nvSpPr>
        <p:spPr>
          <a:xfrm>
            <a:off x="2318671" y="4608631"/>
            <a:ext cx="68857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94626-9807-61AE-0D3C-0D782EAFF846}"/>
              </a:ext>
            </a:extLst>
          </p:cNvPr>
          <p:cNvSpPr txBox="1"/>
          <p:nvPr/>
        </p:nvSpPr>
        <p:spPr>
          <a:xfrm>
            <a:off x="2188797" y="1489562"/>
            <a:ext cx="1623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>
                <a:latin typeface="Calibri" panose="020F0502020204030204" pitchFamily="34" charset="0"/>
                <a:cs typeface="Calibri" panose="020F0502020204030204" pitchFamily="34" charset="0"/>
              </a:rPr>
              <a:t>Bandeirantes</a:t>
            </a:r>
            <a:endParaRPr lang="pt-BR" sz="1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61AB0A-F130-DA07-A955-BB3F00AF81FE}"/>
              </a:ext>
            </a:extLst>
          </p:cNvPr>
          <p:cNvGrpSpPr/>
          <p:nvPr/>
        </p:nvGrpSpPr>
        <p:grpSpPr>
          <a:xfrm>
            <a:off x="2100201" y="2064602"/>
            <a:ext cx="1814920" cy="774191"/>
            <a:chOff x="1584038" y="2372038"/>
            <a:chExt cx="1814920" cy="7741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C9553C-9227-2E71-D192-9E0ECEECE7C0}"/>
                </a:ext>
              </a:extLst>
            </p:cNvPr>
            <p:cNvSpPr txBox="1"/>
            <p:nvPr/>
          </p:nvSpPr>
          <p:spPr>
            <a:xfrm>
              <a:off x="2048103" y="2372038"/>
              <a:ext cx="886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/>
                <a:t>9,7%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6EAAD5-CF54-9F67-6615-AB5E98BB7CF2}"/>
                </a:ext>
              </a:extLst>
            </p:cNvPr>
            <p:cNvSpPr txBox="1"/>
            <p:nvPr/>
          </p:nvSpPr>
          <p:spPr>
            <a:xfrm>
              <a:off x="1584038" y="2838452"/>
              <a:ext cx="1814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/>
                <a:t>Moradores Cobertos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316134-9B30-F0E6-0200-335A06DADB32}"/>
              </a:ext>
            </a:extLst>
          </p:cNvPr>
          <p:cNvGrpSpPr/>
          <p:nvPr/>
        </p:nvGrpSpPr>
        <p:grpSpPr>
          <a:xfrm>
            <a:off x="2113820" y="3089219"/>
            <a:ext cx="1787670" cy="769442"/>
            <a:chOff x="1530546" y="3492709"/>
            <a:chExt cx="1787670" cy="7694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57C699-C3B7-F851-22E4-4E13D567DE35}"/>
                </a:ext>
              </a:extLst>
            </p:cNvPr>
            <p:cNvSpPr txBox="1"/>
            <p:nvPr/>
          </p:nvSpPr>
          <p:spPr>
            <a:xfrm>
              <a:off x="1980990" y="3492709"/>
              <a:ext cx="886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/>
                <a:t>9,8%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14DF98-425A-6B39-585A-B460B31A054B}"/>
                </a:ext>
              </a:extLst>
            </p:cNvPr>
            <p:cNvSpPr txBox="1"/>
            <p:nvPr/>
          </p:nvSpPr>
          <p:spPr>
            <a:xfrm>
              <a:off x="1530546" y="3954374"/>
              <a:ext cx="1787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/>
                <a:t>Domicílios Cobertos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98FC9A-4097-1A9E-03AC-C77696AB1B70}"/>
              </a:ext>
            </a:extLst>
          </p:cNvPr>
          <p:cNvGrpSpPr/>
          <p:nvPr/>
        </p:nvGrpSpPr>
        <p:grpSpPr>
          <a:xfrm>
            <a:off x="2201871" y="4105907"/>
            <a:ext cx="1596912" cy="769442"/>
            <a:chOff x="1625923" y="3492709"/>
            <a:chExt cx="1596912" cy="7694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2DFAFB0-0B9A-0BE9-BBF4-49679032E6C3}"/>
                </a:ext>
              </a:extLst>
            </p:cNvPr>
            <p:cNvSpPr txBox="1"/>
            <p:nvPr/>
          </p:nvSpPr>
          <p:spPr>
            <a:xfrm>
              <a:off x="1895229" y="3492709"/>
              <a:ext cx="1058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/>
                <a:t>11,4%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1E3FDC-FA96-2910-1F0B-BE981E4DC009}"/>
                </a:ext>
              </a:extLst>
            </p:cNvPr>
            <p:cNvSpPr txBox="1"/>
            <p:nvPr/>
          </p:nvSpPr>
          <p:spPr>
            <a:xfrm>
              <a:off x="1625923" y="3954374"/>
              <a:ext cx="1596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/>
                <a:t>Área km2 coberta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0073C61-2DBC-93B7-31C2-955FC702CAD8}"/>
              </a:ext>
            </a:extLst>
          </p:cNvPr>
          <p:cNvSpPr txBox="1"/>
          <p:nvPr/>
        </p:nvSpPr>
        <p:spPr>
          <a:xfrm>
            <a:off x="5317477" y="1477231"/>
            <a:ext cx="1623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>
                <a:latin typeface="Calibri" panose="020F0502020204030204" pitchFamily="34" charset="0"/>
                <a:cs typeface="Calibri" panose="020F0502020204030204" pitchFamily="34" charset="0"/>
              </a:rPr>
              <a:t>Ponta Grossa</a:t>
            </a:r>
            <a:endParaRPr lang="pt-BR" sz="1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F52B66-53F0-14E2-392E-390EDCD65B47}"/>
              </a:ext>
            </a:extLst>
          </p:cNvPr>
          <p:cNvGrpSpPr/>
          <p:nvPr/>
        </p:nvGrpSpPr>
        <p:grpSpPr>
          <a:xfrm>
            <a:off x="5228881" y="2052271"/>
            <a:ext cx="1814920" cy="774191"/>
            <a:chOff x="1584038" y="2372038"/>
            <a:chExt cx="1814920" cy="7741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D0B634-6F37-617B-95D9-F718F47AFCC0}"/>
                </a:ext>
              </a:extLst>
            </p:cNvPr>
            <p:cNvSpPr txBox="1"/>
            <p:nvPr/>
          </p:nvSpPr>
          <p:spPr>
            <a:xfrm>
              <a:off x="1962342" y="2372038"/>
              <a:ext cx="1058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/>
                <a:t>72,8%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3C5E23-AF55-86B1-7DCD-B46E55429249}"/>
                </a:ext>
              </a:extLst>
            </p:cNvPr>
            <p:cNvSpPr txBox="1"/>
            <p:nvPr/>
          </p:nvSpPr>
          <p:spPr>
            <a:xfrm>
              <a:off x="1584038" y="2838452"/>
              <a:ext cx="1814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/>
                <a:t>Moradores Cobertos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21F137-A449-D845-097C-4608CD404F17}"/>
              </a:ext>
            </a:extLst>
          </p:cNvPr>
          <p:cNvGrpSpPr/>
          <p:nvPr/>
        </p:nvGrpSpPr>
        <p:grpSpPr>
          <a:xfrm>
            <a:off x="5242500" y="3076888"/>
            <a:ext cx="1787670" cy="769442"/>
            <a:chOff x="1530546" y="3492709"/>
            <a:chExt cx="1787670" cy="76944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362000-0927-9725-C5B6-C74DA241F653}"/>
                </a:ext>
              </a:extLst>
            </p:cNvPr>
            <p:cNvSpPr txBox="1"/>
            <p:nvPr/>
          </p:nvSpPr>
          <p:spPr>
            <a:xfrm>
              <a:off x="1895229" y="3492709"/>
              <a:ext cx="1058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/>
                <a:t>72,8%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ED1A9A-EBD9-1E20-4C53-45066B0E8A9D}"/>
                </a:ext>
              </a:extLst>
            </p:cNvPr>
            <p:cNvSpPr txBox="1"/>
            <p:nvPr/>
          </p:nvSpPr>
          <p:spPr>
            <a:xfrm>
              <a:off x="1530546" y="3954374"/>
              <a:ext cx="1787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/>
                <a:t>Domicílios Cobertos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50224E-9F9F-EF4E-FB69-14BEA93C00A8}"/>
              </a:ext>
            </a:extLst>
          </p:cNvPr>
          <p:cNvGrpSpPr/>
          <p:nvPr/>
        </p:nvGrpSpPr>
        <p:grpSpPr>
          <a:xfrm>
            <a:off x="5330551" y="4093576"/>
            <a:ext cx="1596912" cy="769442"/>
            <a:chOff x="1625923" y="3492709"/>
            <a:chExt cx="1596912" cy="76944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3CC229-D147-4894-79A4-4C8C54F11EF6}"/>
                </a:ext>
              </a:extLst>
            </p:cNvPr>
            <p:cNvSpPr txBox="1"/>
            <p:nvPr/>
          </p:nvSpPr>
          <p:spPr>
            <a:xfrm>
              <a:off x="1895229" y="3492709"/>
              <a:ext cx="1058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/>
                <a:t>31,3%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DB1C4A-88F7-83DB-CDBA-6717CC8E960D}"/>
                </a:ext>
              </a:extLst>
            </p:cNvPr>
            <p:cNvSpPr txBox="1"/>
            <p:nvPr/>
          </p:nvSpPr>
          <p:spPr>
            <a:xfrm>
              <a:off x="1625923" y="3954374"/>
              <a:ext cx="15969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/>
                <a:t>Área km2 coberta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435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Cobertura</a:t>
            </a:r>
            <a:r>
              <a:rPr lang="en" sz="2800"/>
              <a:t> </a:t>
            </a:r>
            <a:r>
              <a:rPr lang="en" sz="2800" err="1"/>
              <a:t>Móvel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C2A484-4F1C-1B2B-4DAE-947FDA1EADC4}"/>
              </a:ext>
            </a:extLst>
          </p:cNvPr>
          <p:cNvSpPr txBox="1"/>
          <p:nvPr/>
        </p:nvSpPr>
        <p:spPr>
          <a:xfrm>
            <a:off x="2318671" y="4608631"/>
            <a:ext cx="68857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120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AED9ECE-D2B6-2F4C-3798-DFE4DE711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532" y="1362991"/>
            <a:ext cx="4646935" cy="367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2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Cobertura</a:t>
            </a:r>
            <a:r>
              <a:rPr lang="en" sz="2800"/>
              <a:t> </a:t>
            </a:r>
            <a:r>
              <a:rPr lang="en" sz="2800" err="1"/>
              <a:t>Móvel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C2A484-4F1C-1B2B-4DAE-947FDA1EADC4}"/>
              </a:ext>
            </a:extLst>
          </p:cNvPr>
          <p:cNvSpPr txBox="1"/>
          <p:nvPr/>
        </p:nvSpPr>
        <p:spPr>
          <a:xfrm>
            <a:off x="2318671" y="4608631"/>
            <a:ext cx="68857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120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AED9ECE-D2B6-2F4C-3798-DFE4DE711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532" y="1362991"/>
            <a:ext cx="4646935" cy="36731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CBA7FE-5A79-0AE3-2EFE-6F8769FEAB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6692" r="9326"/>
          <a:stretch/>
        </p:blipFill>
        <p:spPr>
          <a:xfrm>
            <a:off x="2248524" y="1385821"/>
            <a:ext cx="4646935" cy="36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76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Cobertura</a:t>
            </a:r>
            <a:r>
              <a:rPr lang="en" sz="2800"/>
              <a:t> </a:t>
            </a:r>
            <a:r>
              <a:rPr lang="en" sz="2800" err="1"/>
              <a:t>Móvel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1E032B-1208-F8E5-C6A9-BC8FC69EB023}"/>
              </a:ext>
            </a:extLst>
          </p:cNvPr>
          <p:cNvSpPr txBox="1"/>
          <p:nvPr/>
        </p:nvSpPr>
        <p:spPr>
          <a:xfrm>
            <a:off x="4684542" y="257438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4BDA8-CED1-D6F9-875F-AE0354780A43}"/>
              </a:ext>
            </a:extLst>
          </p:cNvPr>
          <p:cNvSpPr txBox="1"/>
          <p:nvPr/>
        </p:nvSpPr>
        <p:spPr>
          <a:xfrm>
            <a:off x="4040979" y="1442147"/>
            <a:ext cx="14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/>
              <a:t>Área Coberta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E6368-47BC-F4AD-AA37-3375BFAB0EAE}"/>
              </a:ext>
            </a:extLst>
          </p:cNvPr>
          <p:cNvSpPr txBox="1"/>
          <p:nvPr/>
        </p:nvSpPr>
        <p:spPr>
          <a:xfrm>
            <a:off x="1997593" y="4527025"/>
            <a:ext cx="1623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Bandeirantes</a:t>
            </a:r>
            <a:endParaRPr lang="pt-BR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7E96F-23FF-8D28-8D2E-804BA34732A2}"/>
              </a:ext>
            </a:extLst>
          </p:cNvPr>
          <p:cNvSpPr txBox="1"/>
          <p:nvPr/>
        </p:nvSpPr>
        <p:spPr>
          <a:xfrm>
            <a:off x="6034995" y="4527025"/>
            <a:ext cx="1623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Ponta Grossa</a:t>
            </a:r>
            <a:endParaRPr lang="pt-BR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248A5E-BDE1-3ECF-8FFC-17AE60C1B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31" y="2015248"/>
            <a:ext cx="3900584" cy="24762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3C7AD1-4923-0F48-29B0-B9CB4CCAE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233" y="2015248"/>
            <a:ext cx="3900584" cy="247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1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Cobertura</a:t>
            </a:r>
            <a:r>
              <a:rPr lang="en" sz="2800"/>
              <a:t> </a:t>
            </a:r>
            <a:r>
              <a:rPr lang="en" sz="2800" err="1"/>
              <a:t>Móvel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1E032B-1208-F8E5-C6A9-BC8FC69EB023}"/>
              </a:ext>
            </a:extLst>
          </p:cNvPr>
          <p:cNvSpPr txBox="1"/>
          <p:nvPr/>
        </p:nvSpPr>
        <p:spPr>
          <a:xfrm>
            <a:off x="4684542" y="257438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0A583A0-7274-EE3A-5562-787E63F37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321178"/>
              </p:ext>
            </p:extLst>
          </p:nvPr>
        </p:nvGraphicFramePr>
        <p:xfrm>
          <a:off x="1127533" y="1559838"/>
          <a:ext cx="7294449" cy="3314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6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category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err="1"/>
              <a:t>Cobertura</a:t>
            </a:r>
            <a:r>
              <a:rPr lang="en" sz="2800"/>
              <a:t> </a:t>
            </a:r>
            <a:r>
              <a:rPr lang="en" sz="2800" err="1"/>
              <a:t>Móvel</a:t>
            </a:r>
            <a:endParaRPr lang="en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7060" y="1321887"/>
            <a:ext cx="7751108" cy="3803159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1E032B-1208-F8E5-C6A9-BC8FC69EB023}"/>
              </a:ext>
            </a:extLst>
          </p:cNvPr>
          <p:cNvSpPr txBox="1"/>
          <p:nvPr/>
        </p:nvSpPr>
        <p:spPr>
          <a:xfrm>
            <a:off x="4684542" y="257438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0A583A0-7274-EE3A-5562-787E63F37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951450"/>
              </p:ext>
            </p:extLst>
          </p:nvPr>
        </p:nvGraphicFramePr>
        <p:xfrm>
          <a:off x="1127533" y="1559838"/>
          <a:ext cx="7294449" cy="3314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237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category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6"/>
          <p:cNvGrpSpPr/>
          <p:nvPr/>
        </p:nvGrpSpPr>
        <p:grpSpPr>
          <a:xfrm>
            <a:off x="710170" y="537999"/>
            <a:ext cx="7716680" cy="2465400"/>
            <a:chOff x="710170" y="1949825"/>
            <a:chExt cx="7716680" cy="2465400"/>
          </a:xfrm>
        </p:grpSpPr>
        <p:cxnSp>
          <p:nvCxnSpPr>
            <p:cNvPr id="250" name="Google Shape;250;p36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36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36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36"/>
            <p:cNvCxnSpPr/>
            <p:nvPr/>
          </p:nvCxnSpPr>
          <p:spPr>
            <a:xfrm>
              <a:off x="7236925" y="1952184"/>
              <a:ext cx="0" cy="245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2391951" y="1349999"/>
            <a:ext cx="485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Cetic</a:t>
            </a:r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1"/>
          </p:nvPr>
        </p:nvSpPr>
        <p:spPr>
          <a:xfrm>
            <a:off x="717150" y="3810088"/>
            <a:ext cx="6717864" cy="3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Dados sobre o centro regional de estudos para o desenvolvimento de sociedade da informação</a:t>
            </a:r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2"/>
          </p:nvPr>
        </p:nvSpPr>
        <p:spPr>
          <a:xfrm>
            <a:off x="982763" y="1222199"/>
            <a:ext cx="11007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57" name="Google Shape;257;p36"/>
          <p:cNvGrpSpPr/>
          <p:nvPr/>
        </p:nvGrpSpPr>
        <p:grpSpPr>
          <a:xfrm>
            <a:off x="710170" y="3760356"/>
            <a:ext cx="7715400" cy="549000"/>
            <a:chOff x="710170" y="1039350"/>
            <a:chExt cx="7715400" cy="549000"/>
          </a:xfrm>
        </p:grpSpPr>
        <p:cxnSp>
          <p:nvCxnSpPr>
            <p:cNvPr id="258" name="Google Shape;258;p36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36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36"/>
            <p:cNvCxnSpPr/>
            <p:nvPr/>
          </p:nvCxnSpPr>
          <p:spPr>
            <a:xfrm>
              <a:off x="7236925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87300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Dados Gerais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648205" y="1328773"/>
            <a:ext cx="7716680" cy="3286744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7" name="Tabela 8">
            <a:extLst>
              <a:ext uri="{FF2B5EF4-FFF2-40B4-BE49-F238E27FC236}">
                <a16:creationId xmlns:a16="http://schemas.microsoft.com/office/drawing/2014/main" id="{F9F8BDED-1009-A782-0A27-0D6653798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945193"/>
              </p:ext>
            </p:extLst>
          </p:nvPr>
        </p:nvGraphicFramePr>
        <p:xfrm>
          <a:off x="1074155" y="1722428"/>
          <a:ext cx="7202276" cy="2492888"/>
        </p:xfrm>
        <a:graphic>
          <a:graphicData uri="http://schemas.openxmlformats.org/drawingml/2006/table">
            <a:tbl>
              <a:tblPr firstRow="1" bandRow="1">
                <a:tableStyleId>{FCDF1836-3939-412F-A906-896FBC1A47F3}</a:tableStyleId>
              </a:tblPr>
              <a:tblGrid>
                <a:gridCol w="3587367">
                  <a:extLst>
                    <a:ext uri="{9D8B030D-6E8A-4147-A177-3AD203B41FA5}">
                      <a16:colId xmlns:a16="http://schemas.microsoft.com/office/drawing/2014/main" val="3894306101"/>
                    </a:ext>
                  </a:extLst>
                </a:gridCol>
                <a:gridCol w="3614909">
                  <a:extLst>
                    <a:ext uri="{9D8B030D-6E8A-4147-A177-3AD203B41FA5}">
                      <a16:colId xmlns:a16="http://schemas.microsoft.com/office/drawing/2014/main" val="3395453915"/>
                    </a:ext>
                  </a:extLst>
                </a:gridCol>
              </a:tblGrid>
              <a:tr h="327813">
                <a:tc>
                  <a:txBody>
                    <a:bodyPr/>
                    <a:lstStyle/>
                    <a:p>
                      <a:pPr algn="ctr"/>
                      <a:r>
                        <a:rPr lang="pt-BR" b="1">
                          <a:solidFill>
                            <a:schemeClr val="accent6"/>
                          </a:solidFill>
                        </a:rPr>
                        <a:t>Ponta Grossa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>
                          <a:solidFill>
                            <a:schemeClr val="accent6"/>
                          </a:solidFill>
                        </a:rPr>
                        <a:t>Bandeirantes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38199"/>
                  </a:ext>
                </a:extLst>
              </a:tr>
              <a:tr h="39058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200" b="1" i="0" u="none" strike="noStrike" noProof="0">
                          <a:solidFill>
                            <a:srgbClr val="000000"/>
                          </a:solidFill>
                          <a:latin typeface="system-ui"/>
                        </a:rPr>
                        <a:t>391.654</a:t>
                      </a:r>
                      <a:r>
                        <a:rPr lang="pt-BR" sz="1200" b="0" i="0" u="none" strike="noStrike" noProof="0">
                          <a:solidFill>
                            <a:srgbClr val="000000"/>
                          </a:solidFill>
                          <a:latin typeface="system-ui"/>
                        </a:rPr>
                        <a:t> habitantes (IBGE 2023)</a:t>
                      </a:r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200" b="1" i="0" u="none" strike="noStrike" noProof="0">
                          <a:solidFill>
                            <a:srgbClr val="000000"/>
                          </a:solidFill>
                          <a:latin typeface="system-ui"/>
                        </a:rPr>
                        <a:t>31.526</a:t>
                      </a:r>
                      <a:r>
                        <a:rPr lang="pt-BR" sz="1200" b="0" i="0" u="none" strike="noStrike" noProof="0">
                          <a:solidFill>
                            <a:srgbClr val="000000"/>
                          </a:solidFill>
                          <a:latin typeface="system-ui"/>
                        </a:rPr>
                        <a:t> habitantes (IBGE 2018)</a:t>
                      </a:r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957126"/>
                  </a:ext>
                </a:extLst>
              </a:tr>
              <a:tr h="39058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200" b="1" i="0" u="none" strike="noStrike" noProof="0">
                          <a:solidFill>
                            <a:srgbClr val="000000"/>
                          </a:solidFill>
                          <a:latin typeface="system-ui"/>
                        </a:rPr>
                        <a:t>2.054.732</a:t>
                      </a:r>
                      <a:r>
                        <a:rPr lang="pt-BR" sz="1200" b="0" i="0" u="none" strike="noStrike" noProof="0">
                          <a:solidFill>
                            <a:srgbClr val="000000"/>
                          </a:solidFill>
                          <a:latin typeface="system-ui"/>
                        </a:rPr>
                        <a:t> km² de área</a:t>
                      </a:r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200" b="1" i="0" u="none" strike="noStrike" noProof="0">
                          <a:solidFill>
                            <a:srgbClr val="000000"/>
                          </a:solidFill>
                          <a:latin typeface="system-ui"/>
                        </a:rPr>
                        <a:t>447.617</a:t>
                      </a:r>
                      <a:r>
                        <a:rPr lang="pt-BR" sz="1200" b="0" i="0" u="none" strike="noStrike" noProof="0">
                          <a:solidFill>
                            <a:srgbClr val="000000"/>
                          </a:solidFill>
                          <a:latin typeface="system-ui"/>
                        </a:rPr>
                        <a:t> km² de área</a:t>
                      </a:r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280203"/>
                  </a:ext>
                </a:extLst>
              </a:tr>
              <a:tr h="414968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pt-BR" sz="1200" b="1" i="0" u="none" strike="noStrike" noProof="0">
                          <a:solidFill>
                            <a:srgbClr val="000000"/>
                          </a:solidFill>
                          <a:latin typeface="system-ui"/>
                        </a:rPr>
                        <a:t>0,763</a:t>
                      </a:r>
                      <a:r>
                        <a:rPr lang="pt-BR" sz="1200" b="0" i="0" u="none" strike="noStrike" noProof="0">
                          <a:solidFill>
                            <a:srgbClr val="000000"/>
                          </a:solidFill>
                          <a:latin typeface="system-ui"/>
                        </a:rPr>
                        <a:t> de IDHM – alto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latin typeface="system-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pt-BR" sz="1200" b="1" i="0" u="none" strike="noStrike" noProof="0">
                          <a:solidFill>
                            <a:srgbClr val="000000"/>
                          </a:solidFill>
                          <a:latin typeface="system-ui"/>
                        </a:rPr>
                        <a:t>0,727</a:t>
                      </a:r>
                      <a:r>
                        <a:rPr lang="pt-BR" sz="1200" b="0" i="0" u="none" strike="noStrike" noProof="0">
                          <a:solidFill>
                            <a:srgbClr val="000000"/>
                          </a:solidFill>
                          <a:latin typeface="system-ui"/>
                        </a:rPr>
                        <a:t> de IDHM – alto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latin typeface="system-u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55011"/>
                  </a:ext>
                </a:extLst>
              </a:tr>
              <a:tr h="214229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pt-BR" sz="1200" b="1" i="0" u="none" strike="noStrike" noProof="0">
                          <a:solidFill>
                            <a:srgbClr val="212529"/>
                          </a:solidFill>
                          <a:latin typeface="system-ui"/>
                        </a:rPr>
                        <a:t>304.733</a:t>
                      </a:r>
                      <a:r>
                        <a:rPr lang="pt-BR" sz="1200" b="0" i="0" u="none" strike="noStrike" noProof="0">
                          <a:solidFill>
                            <a:srgbClr val="212529"/>
                          </a:solidFill>
                          <a:latin typeface="system-ui"/>
                        </a:rPr>
                        <a:t> de população urbana (97,8% - IBGE 2010) </a:t>
                      </a:r>
                    </a:p>
                    <a:p>
                      <a:pPr lvl="0">
                        <a:buNone/>
                      </a:pPr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pt-BR" sz="1200" b="1" i="0" u="none" strike="noStrike" noProof="0">
                          <a:solidFill>
                            <a:srgbClr val="212529"/>
                          </a:solidFill>
                          <a:latin typeface="system-ui"/>
                        </a:rPr>
                        <a:t>28.382</a:t>
                      </a:r>
                      <a:r>
                        <a:rPr lang="pt-BR" sz="1200" b="0" i="0" u="none" strike="noStrike" noProof="0">
                          <a:solidFill>
                            <a:srgbClr val="212529"/>
                          </a:solidFill>
                          <a:latin typeface="system-ui"/>
                        </a:rPr>
                        <a:t> de população urbana (88,19% - IBGE 2010)</a:t>
                      </a:r>
                      <a:endParaRPr lang="en-US" sz="1200" b="0" i="0" u="none" strike="noStrike" noProof="0">
                        <a:solidFill>
                          <a:srgbClr val="212529"/>
                        </a:solidFill>
                        <a:latin typeface="system-u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688931"/>
                  </a:ext>
                </a:extLst>
              </a:tr>
              <a:tr h="481257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pt-BR" sz="1200" b="1" i="0" u="none" strike="noStrike" noProof="0">
                          <a:solidFill>
                            <a:srgbClr val="212529"/>
                          </a:solidFill>
                          <a:latin typeface="system-ui"/>
                        </a:rPr>
                        <a:t>6.878</a:t>
                      </a:r>
                      <a:r>
                        <a:rPr lang="pt-BR" sz="1200" b="0" i="0" u="none" strike="noStrike" noProof="0">
                          <a:solidFill>
                            <a:srgbClr val="212529"/>
                          </a:solidFill>
                          <a:latin typeface="system-ui"/>
                        </a:rPr>
                        <a:t> de população rural (2,2% - IBGE 2010)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200" b="1" i="0" u="none" strike="noStrike" noProof="0">
                          <a:solidFill>
                            <a:srgbClr val="212529"/>
                          </a:solidFill>
                          <a:latin typeface="system-ui"/>
                        </a:rPr>
                        <a:t>3.800</a:t>
                      </a:r>
                      <a:r>
                        <a:rPr lang="pt-BR" sz="1200" b="0" i="0" u="none" strike="noStrike" noProof="0">
                          <a:solidFill>
                            <a:srgbClr val="212529"/>
                          </a:solidFill>
                          <a:latin typeface="system-ui"/>
                        </a:rPr>
                        <a:t> de população rural (11,81% - IBGE 2010)</a:t>
                      </a:r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194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936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Domícilios com computador por região</a:t>
            </a:r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0175" y="1321887"/>
            <a:ext cx="7716680" cy="3286744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19E963-9F7A-F634-0583-95BDEFA1D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193" y="1512624"/>
            <a:ext cx="6048806" cy="302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F868833-515E-3D5D-589B-CA5020B486D5}"/>
              </a:ext>
            </a:extLst>
          </p:cNvPr>
          <p:cNvSpPr txBox="1"/>
          <p:nvPr/>
        </p:nvSpPr>
        <p:spPr>
          <a:xfrm>
            <a:off x="4008063" y="4604840"/>
            <a:ext cx="1119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/>
              <a:t>Fonte: CETIC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10170" y="1055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Domícilios com computador e acesso a internet</a:t>
            </a:r>
            <a:endParaRPr sz="32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0175" y="1321887"/>
            <a:ext cx="7716680" cy="3286744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3E17710-AC2C-7268-235C-3C3E969A4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907" y="1382634"/>
            <a:ext cx="6257925" cy="32194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BC2A484-4F1C-1B2B-4DAE-947FDA1EADC4}"/>
              </a:ext>
            </a:extLst>
          </p:cNvPr>
          <p:cNvSpPr txBox="1"/>
          <p:nvPr/>
        </p:nvSpPr>
        <p:spPr>
          <a:xfrm>
            <a:off x="2318671" y="4608631"/>
            <a:ext cx="6885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/>
              <a:t>Fonte: Resumo Executivo – Pesquisa TIC Domicílios - 2021</a:t>
            </a:r>
          </a:p>
        </p:txBody>
      </p:sp>
    </p:spTree>
    <p:extLst>
      <p:ext uri="{BB962C8B-B14F-4D97-AF65-F5344CB8AC3E}">
        <p14:creationId xmlns:p14="http://schemas.microsoft.com/office/powerpoint/2010/main" val="3799422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22691" y="2004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Domícilios com computador por classe social</a:t>
            </a:r>
            <a:endParaRPr lang="pt-BR"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0175" y="1321887"/>
            <a:ext cx="7716680" cy="3286744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B70B84-7323-FE81-DE51-5B0BA370B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069" y="1321887"/>
            <a:ext cx="6519862" cy="325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C31FEF-71CA-AD47-1114-6672CA77B01F}"/>
              </a:ext>
            </a:extLst>
          </p:cNvPr>
          <p:cNvSpPr txBox="1"/>
          <p:nvPr/>
        </p:nvSpPr>
        <p:spPr>
          <a:xfrm>
            <a:off x="4008063" y="4577942"/>
            <a:ext cx="1119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/>
              <a:t>Fonte: CETIC</a:t>
            </a:r>
          </a:p>
        </p:txBody>
      </p:sp>
    </p:spTree>
    <p:extLst>
      <p:ext uri="{BB962C8B-B14F-4D97-AF65-F5344CB8AC3E}">
        <p14:creationId xmlns:p14="http://schemas.microsoft.com/office/powerpoint/2010/main" val="2875177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22691" y="1767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Usuários que nunca utilizaram a internet – Motivos principais</a:t>
            </a:r>
            <a:endParaRPr sz="28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0175" y="1321887"/>
            <a:ext cx="7716680" cy="3286744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0061D745-76B1-6139-309F-A2BEE2C588F0}"/>
              </a:ext>
            </a:extLst>
          </p:cNvPr>
          <p:cNvSpPr txBox="1"/>
          <p:nvPr/>
        </p:nvSpPr>
        <p:spPr>
          <a:xfrm>
            <a:off x="4227451" y="4610626"/>
            <a:ext cx="680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/>
              <a:t>CETIC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15F5CC-1886-7492-7238-549DB55BA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52" y="1346200"/>
            <a:ext cx="6494684" cy="324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721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29830" y="6538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Acesso à internet para serviços públicos de saúde</a:t>
            </a:r>
            <a:endParaRPr sz="20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0175" y="1321887"/>
            <a:ext cx="7716680" cy="3286744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3446B788-CCAE-3E66-3F90-686D75B5E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70" y="1321886"/>
            <a:ext cx="5064701" cy="326680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285DA4C-CE5D-EE53-3F08-CD56D7ED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454" y="3621072"/>
            <a:ext cx="4146001" cy="96762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EF5DD00-89DF-693A-7CB2-4F40BA490F6B}"/>
              </a:ext>
            </a:extLst>
          </p:cNvPr>
          <p:cNvSpPr txBox="1"/>
          <p:nvPr/>
        </p:nvSpPr>
        <p:spPr>
          <a:xfrm>
            <a:off x="2134746" y="4561350"/>
            <a:ext cx="6885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/>
              <a:t>Fonte: Resumo Executivo – Pesquisa TIC Domicílios - 2021</a:t>
            </a:r>
          </a:p>
        </p:txBody>
      </p:sp>
    </p:spTree>
    <p:extLst>
      <p:ext uri="{BB962C8B-B14F-4D97-AF65-F5344CB8AC3E}">
        <p14:creationId xmlns:p14="http://schemas.microsoft.com/office/powerpoint/2010/main" val="1438188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29830" y="4595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Acesso à internet para serviços diversos – Por classe social</a:t>
            </a:r>
            <a:endParaRPr sz="20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0175" y="1321887"/>
            <a:ext cx="7716680" cy="3286744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DECDFCB5-2D1E-C7B5-87EE-55D24DFB8326}"/>
              </a:ext>
            </a:extLst>
          </p:cNvPr>
          <p:cNvSpPr txBox="1"/>
          <p:nvPr/>
        </p:nvSpPr>
        <p:spPr>
          <a:xfrm>
            <a:off x="2258291" y="4608631"/>
            <a:ext cx="6885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/>
              <a:t>Fonte: Resumo Executivo – Pesquisa TIC Domicílios - 2021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540878-06B4-D541-04CA-A6264AC37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72" y="1321887"/>
            <a:ext cx="6594116" cy="328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04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ADE30A9-781C-5781-DAE5-7EE308F39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19" y="1321336"/>
            <a:ext cx="6599103" cy="3285780"/>
          </a:xfrm>
          <a:prstGeom prst="rect">
            <a:avLst/>
          </a:prstGeom>
        </p:spPr>
      </p:pic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29830" y="6538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err="1"/>
              <a:t>Indivíduos</a:t>
            </a:r>
            <a:r>
              <a:rPr lang="en" sz="2000"/>
              <a:t> que </a:t>
            </a:r>
            <a:r>
              <a:rPr lang="en" sz="2000" err="1"/>
              <a:t>Possuem</a:t>
            </a:r>
            <a:r>
              <a:rPr lang="en" sz="2000"/>
              <a:t> Telefone </a:t>
            </a:r>
            <a:r>
              <a:rPr lang="en" sz="2000" err="1"/>
              <a:t>Celular</a:t>
            </a:r>
            <a:endParaRPr lang="en-US" err="1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0175" y="1321887"/>
            <a:ext cx="7716680" cy="3286744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620C0030-7BDD-4D00-CB04-38F6DE698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89" y="2571744"/>
            <a:ext cx="21" cy="11"/>
          </a:xfrm>
          <a:prstGeom prst="rect">
            <a:avLst/>
          </a:prstGeom>
        </p:spPr>
      </p:pic>
      <p:sp>
        <p:nvSpPr>
          <p:cNvPr id="5" name="CaixaDeTexto 1">
            <a:extLst>
              <a:ext uri="{FF2B5EF4-FFF2-40B4-BE49-F238E27FC236}">
                <a16:creationId xmlns:a16="http://schemas.microsoft.com/office/drawing/2014/main" id="{6961D181-F267-5012-84D0-DA2B118666A4}"/>
              </a:ext>
            </a:extLst>
          </p:cNvPr>
          <p:cNvSpPr txBox="1"/>
          <p:nvPr/>
        </p:nvSpPr>
        <p:spPr>
          <a:xfrm>
            <a:off x="4008063" y="4577942"/>
            <a:ext cx="1119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/>
              <a:t>Fonte: CETIC</a:t>
            </a:r>
          </a:p>
        </p:txBody>
      </p:sp>
    </p:spTree>
    <p:extLst>
      <p:ext uri="{BB962C8B-B14F-4D97-AF65-F5344CB8AC3E}">
        <p14:creationId xmlns:p14="http://schemas.microsoft.com/office/powerpoint/2010/main" val="206337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C846B20-EDC1-CA93-B306-ED55F658A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19" y="1321336"/>
            <a:ext cx="6599103" cy="3285780"/>
          </a:xfrm>
          <a:prstGeom prst="rect">
            <a:avLst/>
          </a:prstGeom>
        </p:spPr>
      </p:pic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29830" y="6538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err="1"/>
              <a:t>Indivíduos</a:t>
            </a:r>
            <a:r>
              <a:rPr lang="en" sz="2000"/>
              <a:t> que </a:t>
            </a:r>
            <a:r>
              <a:rPr lang="en" sz="2000" err="1"/>
              <a:t>Possuem</a:t>
            </a:r>
            <a:r>
              <a:rPr lang="en" sz="2000"/>
              <a:t> Telefone </a:t>
            </a:r>
            <a:r>
              <a:rPr lang="en" sz="2000" err="1"/>
              <a:t>Celular</a:t>
            </a:r>
            <a:endParaRPr lang="en-US" err="1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0175" y="1321887"/>
            <a:ext cx="7716680" cy="3286744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620C0030-7BDD-4D00-CB04-38F6DE698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89" y="2571744"/>
            <a:ext cx="21" cy="11"/>
          </a:xfrm>
          <a:prstGeom prst="rect">
            <a:avLst/>
          </a:prstGeom>
        </p:spPr>
      </p:pic>
      <p:sp>
        <p:nvSpPr>
          <p:cNvPr id="6" name="CaixaDeTexto 1">
            <a:extLst>
              <a:ext uri="{FF2B5EF4-FFF2-40B4-BE49-F238E27FC236}">
                <a16:creationId xmlns:a16="http://schemas.microsoft.com/office/drawing/2014/main" id="{2515175C-966D-92C4-1E6E-8AE5383E467C}"/>
              </a:ext>
            </a:extLst>
          </p:cNvPr>
          <p:cNvSpPr txBox="1"/>
          <p:nvPr/>
        </p:nvSpPr>
        <p:spPr>
          <a:xfrm>
            <a:off x="4008063" y="4577942"/>
            <a:ext cx="1119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/>
              <a:t>Fonte: CETIC</a:t>
            </a:r>
          </a:p>
        </p:txBody>
      </p:sp>
    </p:spTree>
    <p:extLst>
      <p:ext uri="{BB962C8B-B14F-4D97-AF65-F5344CB8AC3E}">
        <p14:creationId xmlns:p14="http://schemas.microsoft.com/office/powerpoint/2010/main" val="1285041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4A4041A-AFE8-E3FE-6BE1-0AE4E07A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19" y="1321336"/>
            <a:ext cx="6599103" cy="3285780"/>
          </a:xfrm>
          <a:prstGeom prst="rect">
            <a:avLst/>
          </a:prstGeom>
        </p:spPr>
      </p:pic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29830" y="6538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err="1"/>
              <a:t>Prefeituras</a:t>
            </a:r>
            <a:r>
              <a:rPr lang="en" sz="2000"/>
              <a:t> com </a:t>
            </a:r>
            <a:r>
              <a:rPr lang="en" sz="2000" err="1"/>
              <a:t>Iniciativas</a:t>
            </a:r>
            <a:r>
              <a:rPr lang="en" sz="2000"/>
              <a:t> de </a:t>
            </a:r>
            <a:r>
              <a:rPr lang="en" sz="2000" err="1"/>
              <a:t>Acesso</a:t>
            </a:r>
            <a:r>
              <a:rPr lang="en" sz="2000"/>
              <a:t> à Internet</a:t>
            </a:r>
          </a:p>
          <a:p>
            <a:endParaRPr lang="en" sz="2000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0175" y="1321887"/>
            <a:ext cx="7716680" cy="3286744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620C0030-7BDD-4D00-CB04-38F6DE698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89" y="2571744"/>
            <a:ext cx="21" cy="11"/>
          </a:xfrm>
          <a:prstGeom prst="rect">
            <a:avLst/>
          </a:prstGeom>
        </p:spPr>
      </p:pic>
      <p:sp>
        <p:nvSpPr>
          <p:cNvPr id="7" name="CaixaDeTexto 1">
            <a:extLst>
              <a:ext uri="{FF2B5EF4-FFF2-40B4-BE49-F238E27FC236}">
                <a16:creationId xmlns:a16="http://schemas.microsoft.com/office/drawing/2014/main" id="{3EB62F72-06C7-5CCD-6BC1-B8857FCF7E2A}"/>
              </a:ext>
            </a:extLst>
          </p:cNvPr>
          <p:cNvSpPr txBox="1"/>
          <p:nvPr/>
        </p:nvSpPr>
        <p:spPr>
          <a:xfrm>
            <a:off x="4008063" y="4577942"/>
            <a:ext cx="1119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/>
              <a:t>Fonte: CETIC</a:t>
            </a:r>
          </a:p>
        </p:txBody>
      </p:sp>
    </p:spTree>
    <p:extLst>
      <p:ext uri="{BB962C8B-B14F-4D97-AF65-F5344CB8AC3E}">
        <p14:creationId xmlns:p14="http://schemas.microsoft.com/office/powerpoint/2010/main" val="1248795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52052A1D-D1CC-E0E6-B882-435F8FB07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19" y="1321336"/>
            <a:ext cx="6571561" cy="3285780"/>
          </a:xfrm>
          <a:prstGeom prst="rect">
            <a:avLst/>
          </a:prstGeom>
        </p:spPr>
      </p:pic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29830" y="6538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err="1"/>
              <a:t>Prefeituras</a:t>
            </a:r>
            <a:r>
              <a:rPr lang="en" sz="2000"/>
              <a:t> com </a:t>
            </a:r>
            <a:r>
              <a:rPr lang="en" sz="2000" err="1"/>
              <a:t>Iniciativas</a:t>
            </a:r>
            <a:r>
              <a:rPr lang="en" sz="2000"/>
              <a:t> de </a:t>
            </a:r>
            <a:r>
              <a:rPr lang="en" sz="2000" err="1"/>
              <a:t>Acesso</a:t>
            </a:r>
            <a:r>
              <a:rPr lang="en" sz="2000"/>
              <a:t> à Internet</a:t>
            </a:r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0175" y="1321887"/>
            <a:ext cx="7716680" cy="3286744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620C0030-7BDD-4D00-CB04-38F6DE698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89" y="2571744"/>
            <a:ext cx="21" cy="11"/>
          </a:xfrm>
          <a:prstGeom prst="rect">
            <a:avLst/>
          </a:prstGeom>
        </p:spPr>
      </p:pic>
      <p:sp>
        <p:nvSpPr>
          <p:cNvPr id="8" name="CaixaDeTexto 1">
            <a:extLst>
              <a:ext uri="{FF2B5EF4-FFF2-40B4-BE49-F238E27FC236}">
                <a16:creationId xmlns:a16="http://schemas.microsoft.com/office/drawing/2014/main" id="{6B2CC9F2-BF01-3092-4461-A5C25B41BBE7}"/>
              </a:ext>
            </a:extLst>
          </p:cNvPr>
          <p:cNvSpPr txBox="1"/>
          <p:nvPr/>
        </p:nvSpPr>
        <p:spPr>
          <a:xfrm>
            <a:off x="4008063" y="4577942"/>
            <a:ext cx="1119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/>
              <a:t>Fonte: CETIC</a:t>
            </a:r>
          </a:p>
        </p:txBody>
      </p:sp>
    </p:spTree>
    <p:extLst>
      <p:ext uri="{BB962C8B-B14F-4D97-AF65-F5344CB8AC3E}">
        <p14:creationId xmlns:p14="http://schemas.microsoft.com/office/powerpoint/2010/main" val="3947532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Dados Gerais - Bandeirantes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648205" y="1328773"/>
            <a:ext cx="7716680" cy="3286744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56B62D-5A49-7E14-7016-60F508CDB70F}"/>
              </a:ext>
            </a:extLst>
          </p:cNvPr>
          <p:cNvSpPr txBox="1"/>
          <p:nvPr/>
        </p:nvSpPr>
        <p:spPr>
          <a:xfrm>
            <a:off x="833151" y="1893524"/>
            <a:ext cx="4654626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pt-BR"/>
              <a:t>É uma cidade com forte tradição na agropecuária;</a:t>
            </a:r>
          </a:p>
          <a:p>
            <a:pPr marL="285750" indent="-285750">
              <a:buChar char="•"/>
            </a:pPr>
            <a:endParaRPr lang="pt-BR"/>
          </a:p>
          <a:p>
            <a:pPr marL="285750" indent="-285750">
              <a:buChar char="•"/>
            </a:pPr>
            <a:r>
              <a:rPr lang="pt-BR"/>
              <a:t>Vem se desenvolvendo no setor de comércio e serviços;</a:t>
            </a:r>
          </a:p>
          <a:p>
            <a:pPr marL="285750" indent="-285750">
              <a:buChar char="•"/>
            </a:pPr>
            <a:endParaRPr lang="pt-BR"/>
          </a:p>
          <a:p>
            <a:pPr marL="285750" indent="-285750">
              <a:buChar char="•"/>
            </a:pPr>
            <a:r>
              <a:rPr lang="pt-BR"/>
              <a:t>Cerca de 95,6% de sua área é de zona rural enquanto 4,8% pertence à zona urbana (IBGE 2010).</a:t>
            </a:r>
          </a:p>
          <a:p>
            <a:pPr marL="285750" indent="-285750">
              <a:buChar char="•"/>
            </a:pPr>
            <a:endParaRPr lang="pt-BR"/>
          </a:p>
          <a:p>
            <a:endParaRPr lang="pt-BR"/>
          </a:p>
        </p:txBody>
      </p:sp>
      <p:pic>
        <p:nvPicPr>
          <p:cNvPr id="3" name="Imagem 3" descr="Vista aérea de uma cidade&#10;&#10;Descrição gerada automaticamente">
            <a:extLst>
              <a:ext uri="{FF2B5EF4-FFF2-40B4-BE49-F238E27FC236}">
                <a16:creationId xmlns:a16="http://schemas.microsoft.com/office/drawing/2014/main" id="{4E26DCBD-0C60-13EA-5B02-EDEC0F427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1772683"/>
            <a:ext cx="3500608" cy="19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9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005D615-EC74-09C4-D4B4-5D2C5485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19" y="1321336"/>
            <a:ext cx="6599103" cy="3285780"/>
          </a:xfrm>
          <a:prstGeom prst="rect">
            <a:avLst/>
          </a:prstGeom>
        </p:spPr>
      </p:pic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29830" y="6538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err="1"/>
              <a:t>Prefeituras</a:t>
            </a:r>
            <a:r>
              <a:rPr lang="en" sz="2000"/>
              <a:t> com </a:t>
            </a:r>
            <a:r>
              <a:rPr lang="en" sz="2000" err="1"/>
              <a:t>Iniciativas</a:t>
            </a:r>
            <a:r>
              <a:rPr lang="en" sz="2000"/>
              <a:t> de </a:t>
            </a:r>
            <a:r>
              <a:rPr lang="en" sz="2000" err="1"/>
              <a:t>Acesso</a:t>
            </a:r>
            <a:r>
              <a:rPr lang="en" sz="2000"/>
              <a:t> à Internet</a:t>
            </a:r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0175" y="1321887"/>
            <a:ext cx="7716680" cy="3286744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620C0030-7BDD-4D00-CB04-38F6DE698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89" y="2571744"/>
            <a:ext cx="21" cy="11"/>
          </a:xfrm>
          <a:prstGeom prst="rect">
            <a:avLst/>
          </a:prstGeom>
        </p:spPr>
      </p:pic>
      <p:sp>
        <p:nvSpPr>
          <p:cNvPr id="9" name="CaixaDeTexto 1">
            <a:extLst>
              <a:ext uri="{FF2B5EF4-FFF2-40B4-BE49-F238E27FC236}">
                <a16:creationId xmlns:a16="http://schemas.microsoft.com/office/drawing/2014/main" id="{9995446E-733D-F4EA-7085-A003F1FE9814}"/>
              </a:ext>
            </a:extLst>
          </p:cNvPr>
          <p:cNvSpPr txBox="1"/>
          <p:nvPr/>
        </p:nvSpPr>
        <p:spPr>
          <a:xfrm>
            <a:off x="4008063" y="4577942"/>
            <a:ext cx="1119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/>
              <a:t>Fonte: CETIC</a:t>
            </a:r>
          </a:p>
        </p:txBody>
      </p:sp>
    </p:spTree>
    <p:extLst>
      <p:ext uri="{BB962C8B-B14F-4D97-AF65-F5344CB8AC3E}">
        <p14:creationId xmlns:p14="http://schemas.microsoft.com/office/powerpoint/2010/main" val="1134523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96B0953-8092-95B3-D437-6D9303DB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19" y="1321336"/>
            <a:ext cx="6309910" cy="3168726"/>
          </a:xfrm>
          <a:prstGeom prst="rect">
            <a:avLst/>
          </a:prstGeom>
        </p:spPr>
      </p:pic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29830" y="6538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err="1"/>
              <a:t>Indivíduos</a:t>
            </a:r>
            <a:r>
              <a:rPr lang="en" sz="2000"/>
              <a:t> que </a:t>
            </a:r>
            <a:r>
              <a:rPr lang="en" sz="2000" err="1"/>
              <a:t>Nunca</a:t>
            </a:r>
            <a:r>
              <a:rPr lang="en" sz="2000"/>
              <a:t> </a:t>
            </a:r>
            <a:r>
              <a:rPr lang="en" sz="2000" err="1"/>
              <a:t>Usaram</a:t>
            </a:r>
            <a:r>
              <a:rPr lang="en" sz="2000"/>
              <a:t> a Internet</a:t>
            </a:r>
            <a:endParaRPr lang="en-US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0175" y="1321887"/>
            <a:ext cx="7716680" cy="3286744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620C0030-7BDD-4D00-CB04-38F6DE698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89" y="2571744"/>
            <a:ext cx="21" cy="11"/>
          </a:xfrm>
          <a:prstGeom prst="rect">
            <a:avLst/>
          </a:prstGeom>
        </p:spPr>
      </p:pic>
      <p:sp>
        <p:nvSpPr>
          <p:cNvPr id="9" name="CaixaDeTexto 1">
            <a:extLst>
              <a:ext uri="{FF2B5EF4-FFF2-40B4-BE49-F238E27FC236}">
                <a16:creationId xmlns:a16="http://schemas.microsoft.com/office/drawing/2014/main" id="{9995446E-733D-F4EA-7085-A003F1FE9814}"/>
              </a:ext>
            </a:extLst>
          </p:cNvPr>
          <p:cNvSpPr txBox="1"/>
          <p:nvPr/>
        </p:nvSpPr>
        <p:spPr>
          <a:xfrm>
            <a:off x="4008063" y="4577942"/>
            <a:ext cx="1119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/>
              <a:t>Fonte: CETIC</a:t>
            </a:r>
          </a:p>
        </p:txBody>
      </p:sp>
    </p:spTree>
    <p:extLst>
      <p:ext uri="{BB962C8B-B14F-4D97-AF65-F5344CB8AC3E}">
        <p14:creationId xmlns:p14="http://schemas.microsoft.com/office/powerpoint/2010/main" val="2821722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33BF137A-2EB4-F1FA-2C55-7FD8F4A77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19" y="1321336"/>
            <a:ext cx="6599103" cy="3285780"/>
          </a:xfrm>
          <a:prstGeom prst="rect">
            <a:avLst/>
          </a:prstGeom>
        </p:spPr>
      </p:pic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29830" y="6538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err="1"/>
              <a:t>Prefeituras</a:t>
            </a:r>
            <a:r>
              <a:rPr lang="en" sz="2000"/>
              <a:t> que </a:t>
            </a:r>
            <a:r>
              <a:rPr lang="en" sz="2000" err="1"/>
              <a:t>Publicam</a:t>
            </a:r>
            <a:r>
              <a:rPr lang="en" sz="2000"/>
              <a:t> </a:t>
            </a:r>
            <a:r>
              <a:rPr lang="en" sz="2000" err="1"/>
              <a:t>na</a:t>
            </a:r>
            <a:r>
              <a:rPr lang="en" sz="2000"/>
              <a:t> Internet</a:t>
            </a:r>
            <a:endParaRPr lang="en-US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710175" y="1321887"/>
            <a:ext cx="7716680" cy="3286744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620C0030-7BDD-4D00-CB04-38F6DE698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89" y="2571744"/>
            <a:ext cx="21" cy="11"/>
          </a:xfrm>
          <a:prstGeom prst="rect">
            <a:avLst/>
          </a:prstGeom>
        </p:spPr>
      </p:pic>
      <p:sp>
        <p:nvSpPr>
          <p:cNvPr id="10" name="CaixaDeTexto 1">
            <a:extLst>
              <a:ext uri="{FF2B5EF4-FFF2-40B4-BE49-F238E27FC236}">
                <a16:creationId xmlns:a16="http://schemas.microsoft.com/office/drawing/2014/main" id="{64B0560A-6AB4-F77A-F88C-118CC862DA7F}"/>
              </a:ext>
            </a:extLst>
          </p:cNvPr>
          <p:cNvSpPr txBox="1"/>
          <p:nvPr/>
        </p:nvSpPr>
        <p:spPr>
          <a:xfrm>
            <a:off x="4008063" y="4577942"/>
            <a:ext cx="1119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/>
              <a:t>Fonte: CETIC</a:t>
            </a:r>
          </a:p>
        </p:txBody>
      </p:sp>
    </p:spTree>
    <p:extLst>
      <p:ext uri="{BB962C8B-B14F-4D97-AF65-F5344CB8AC3E}">
        <p14:creationId xmlns:p14="http://schemas.microsoft.com/office/powerpoint/2010/main" val="1305323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29830" y="6538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err="1"/>
              <a:t>Prefeituras</a:t>
            </a:r>
            <a:r>
              <a:rPr lang="en" sz="2000"/>
              <a:t> que </a:t>
            </a:r>
            <a:r>
              <a:rPr lang="en" sz="2000" err="1"/>
              <a:t>Publicam</a:t>
            </a:r>
            <a:r>
              <a:rPr lang="en" sz="2000"/>
              <a:t> </a:t>
            </a:r>
            <a:r>
              <a:rPr lang="en" sz="2000" err="1"/>
              <a:t>na</a:t>
            </a:r>
            <a:r>
              <a:rPr lang="en" sz="2000"/>
              <a:t> Internet</a:t>
            </a:r>
          </a:p>
          <a:p>
            <a:endParaRPr lang="en" sz="200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0C0030-7BDD-4D00-CB04-38F6DE698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9" y="2571744"/>
            <a:ext cx="21" cy="11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0F05BEA-6AA7-7FCC-2888-755DDC12D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010221"/>
              </p:ext>
            </p:extLst>
          </p:nvPr>
        </p:nvGraphicFramePr>
        <p:xfrm>
          <a:off x="819372" y="1402313"/>
          <a:ext cx="7524915" cy="3395560"/>
        </p:xfrm>
        <a:graphic>
          <a:graphicData uri="http://schemas.openxmlformats.org/drawingml/2006/table">
            <a:tbl>
              <a:tblPr firstRow="1" bandRow="1">
                <a:tableStyleId>{FCDF1836-3939-412F-A906-896FBC1A47F3}</a:tableStyleId>
              </a:tblPr>
              <a:tblGrid>
                <a:gridCol w="2920730">
                  <a:extLst>
                    <a:ext uri="{9D8B030D-6E8A-4147-A177-3AD203B41FA5}">
                      <a16:colId xmlns:a16="http://schemas.microsoft.com/office/drawing/2014/main" val="1508042337"/>
                    </a:ext>
                  </a:extLst>
                </a:gridCol>
                <a:gridCol w="2323814">
                  <a:extLst>
                    <a:ext uri="{9D8B030D-6E8A-4147-A177-3AD203B41FA5}">
                      <a16:colId xmlns:a16="http://schemas.microsoft.com/office/drawing/2014/main" val="251778658"/>
                    </a:ext>
                  </a:extLst>
                </a:gridCol>
                <a:gridCol w="2280371">
                  <a:extLst>
                    <a:ext uri="{9D8B030D-6E8A-4147-A177-3AD203B41FA5}">
                      <a16:colId xmlns:a16="http://schemas.microsoft.com/office/drawing/2014/main" val="2510386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Bandeirantes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Ponta Grossa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321337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pt-BR" sz="1000"/>
                        <a:t>Contas públicas ou prestação de contas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/>
                        <a:t>Sim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/>
                        <a:t>Sim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606576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pt-BR" sz="1000"/>
                        <a:t>Compras, licitações ou compras eletrônicas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/>
                        <a:t>Sim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/>
                        <a:t>Sim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95351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Catálogo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de </a:t>
                      </a:r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serviços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públicos</a:t>
                      </a:r>
                      <a:endParaRPr lang="en-US" sz="1000" b="0" i="0" u="none" strike="noStrike" cap="none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/>
                        <a:t>Sim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/>
                        <a:t>Sim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292273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Lista de </a:t>
                      </a:r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salários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dos </a:t>
                      </a:r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servidores</a:t>
                      </a:r>
                      <a:endParaRPr lang="en-US" sz="1000" b="0" i="0" u="none" strike="noStrike" cap="none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públicos</a:t>
                      </a:r>
                      <a:endParaRPr lang="en-US" sz="1000" b="0" i="0" u="none" strike="noStrike" cap="none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/>
                        <a:t>Sim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/>
                        <a:t>Sim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694527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Contratos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/>
                        <a:t>Sim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/>
                        <a:t>Sim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3583435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Legislação</a:t>
                      </a:r>
                      <a:endParaRPr lang="en-US" sz="1400" b="0" i="0" u="none" strike="noStrike" cap="none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/>
                        <a:t>Sim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/>
                        <a:t>Sim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669845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Diário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Oficial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Online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/>
                        <a:t>Sim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/>
                        <a:t>Sim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30095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Documentos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com </a:t>
                      </a:r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os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objetivos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planos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e </a:t>
                      </a:r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metas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da </a:t>
                      </a:r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prefeitura</a:t>
                      </a:r>
                      <a:endParaRPr lang="en-US" sz="1000" b="0" i="0" u="none" strike="noStrike" cap="none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/>
                        <a:t>Sim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/>
                        <a:t>Sim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048681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Documentos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com </a:t>
                      </a:r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os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resultados</a:t>
                      </a:r>
                      <a:endParaRPr lang="en-US" sz="1000" b="0" i="0" u="none" strike="noStrike" cap="none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dos </a:t>
                      </a:r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objetivos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planos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e </a:t>
                      </a:r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metas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da </a:t>
                      </a:r>
                      <a:r>
                        <a:rPr lang="en-US" sz="10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prefeitura</a:t>
                      </a:r>
                      <a:endParaRPr lang="en-US" sz="1000" b="0" i="0" u="none" strike="noStrike" cap="none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/>
                        <a:t>Parcial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/>
                        <a:t>Sim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9006244"/>
                  </a:ext>
                </a:extLst>
              </a:tr>
            </a:tbl>
          </a:graphicData>
        </a:graphic>
      </p:graphicFrame>
      <p:grpSp>
        <p:nvGrpSpPr>
          <p:cNvPr id="3" name="Google Shape;276;p37">
            <a:extLst>
              <a:ext uri="{FF2B5EF4-FFF2-40B4-BE49-F238E27FC236}">
                <a16:creationId xmlns:a16="http://schemas.microsoft.com/office/drawing/2014/main" id="{6CEB0D55-E653-D59E-2210-CBFD123EC7E2}"/>
              </a:ext>
            </a:extLst>
          </p:cNvPr>
          <p:cNvGrpSpPr/>
          <p:nvPr/>
        </p:nvGrpSpPr>
        <p:grpSpPr>
          <a:xfrm>
            <a:off x="710175" y="1321886"/>
            <a:ext cx="7716680" cy="3573233"/>
            <a:chOff x="710170" y="1949825"/>
            <a:chExt cx="7716680" cy="2465400"/>
          </a:xfrm>
        </p:grpSpPr>
        <p:cxnSp>
          <p:nvCxnSpPr>
            <p:cNvPr id="5" name="Google Shape;277;p37">
              <a:extLst>
                <a:ext uri="{FF2B5EF4-FFF2-40B4-BE49-F238E27FC236}">
                  <a16:creationId xmlns:a16="http://schemas.microsoft.com/office/drawing/2014/main" id="{F42B136F-8B65-E102-F8F5-6B3F8C4CB02F}"/>
                </a:ext>
              </a:extLst>
            </p:cNvPr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278;p37">
              <a:extLst>
                <a:ext uri="{FF2B5EF4-FFF2-40B4-BE49-F238E27FC236}">
                  <a16:creationId xmlns:a16="http://schemas.microsoft.com/office/drawing/2014/main" id="{F84E31F7-1A37-A2A5-CE2D-87A46F3FC43B}"/>
                </a:ext>
              </a:extLst>
            </p:cNvPr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79;p37">
              <a:extLst>
                <a:ext uri="{FF2B5EF4-FFF2-40B4-BE49-F238E27FC236}">
                  <a16:creationId xmlns:a16="http://schemas.microsoft.com/office/drawing/2014/main" id="{1125C4F3-A8A3-17EA-7510-0AE79D49C8FB}"/>
                </a:ext>
              </a:extLst>
            </p:cNvPr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7741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6"/>
          <p:cNvGrpSpPr/>
          <p:nvPr/>
        </p:nvGrpSpPr>
        <p:grpSpPr>
          <a:xfrm>
            <a:off x="710170" y="537999"/>
            <a:ext cx="7716680" cy="2465400"/>
            <a:chOff x="710170" y="1949825"/>
            <a:chExt cx="7716680" cy="2465400"/>
          </a:xfrm>
        </p:grpSpPr>
        <p:cxnSp>
          <p:nvCxnSpPr>
            <p:cNvPr id="250" name="Google Shape;250;p36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36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36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36"/>
            <p:cNvCxnSpPr/>
            <p:nvPr/>
          </p:nvCxnSpPr>
          <p:spPr>
            <a:xfrm>
              <a:off x="7236925" y="1952184"/>
              <a:ext cx="0" cy="245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2391951" y="1349999"/>
            <a:ext cx="459265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/>
              <a:t>Considerações Finais</a:t>
            </a:r>
            <a:endParaRPr sz="4400"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2"/>
          </p:nvPr>
        </p:nvSpPr>
        <p:spPr>
          <a:xfrm>
            <a:off x="982763" y="1222199"/>
            <a:ext cx="11007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257" name="Google Shape;257;p36"/>
          <p:cNvGrpSpPr/>
          <p:nvPr/>
        </p:nvGrpSpPr>
        <p:grpSpPr>
          <a:xfrm>
            <a:off x="710170" y="3760356"/>
            <a:ext cx="7715400" cy="549000"/>
            <a:chOff x="710170" y="1039350"/>
            <a:chExt cx="7715400" cy="549000"/>
          </a:xfrm>
        </p:grpSpPr>
        <p:cxnSp>
          <p:nvCxnSpPr>
            <p:cNvPr id="258" name="Google Shape;258;p36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36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36"/>
            <p:cNvCxnSpPr/>
            <p:nvPr/>
          </p:nvCxnSpPr>
          <p:spPr>
            <a:xfrm>
              <a:off x="7236925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C0A1AEA-F097-AF34-F394-E83B6DC7E3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439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29830" y="6538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err="1"/>
              <a:t>Considerações</a:t>
            </a:r>
            <a:r>
              <a:rPr lang="en" sz="2000"/>
              <a:t> - IBGE</a:t>
            </a:r>
          </a:p>
          <a:p>
            <a:endParaRPr lang="en" sz="200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0C0030-7BDD-4D00-CB04-38F6DE698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9" y="2571744"/>
            <a:ext cx="21" cy="11"/>
          </a:xfrm>
          <a:prstGeom prst="rect">
            <a:avLst/>
          </a:prstGeom>
        </p:spPr>
      </p:pic>
      <p:grpSp>
        <p:nvGrpSpPr>
          <p:cNvPr id="3" name="Google Shape;276;p37">
            <a:extLst>
              <a:ext uri="{FF2B5EF4-FFF2-40B4-BE49-F238E27FC236}">
                <a16:creationId xmlns:a16="http://schemas.microsoft.com/office/drawing/2014/main" id="{6CEB0D55-E653-D59E-2210-CBFD123EC7E2}"/>
              </a:ext>
            </a:extLst>
          </p:cNvPr>
          <p:cNvGrpSpPr/>
          <p:nvPr/>
        </p:nvGrpSpPr>
        <p:grpSpPr>
          <a:xfrm>
            <a:off x="710175" y="1321886"/>
            <a:ext cx="7716680" cy="3573233"/>
            <a:chOff x="710170" y="1949825"/>
            <a:chExt cx="7716680" cy="2465400"/>
          </a:xfrm>
        </p:grpSpPr>
        <p:cxnSp>
          <p:nvCxnSpPr>
            <p:cNvPr id="5" name="Google Shape;277;p37">
              <a:extLst>
                <a:ext uri="{FF2B5EF4-FFF2-40B4-BE49-F238E27FC236}">
                  <a16:creationId xmlns:a16="http://schemas.microsoft.com/office/drawing/2014/main" id="{F42B136F-8B65-E102-F8F5-6B3F8C4CB02F}"/>
                </a:ext>
              </a:extLst>
            </p:cNvPr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278;p37">
              <a:extLst>
                <a:ext uri="{FF2B5EF4-FFF2-40B4-BE49-F238E27FC236}">
                  <a16:creationId xmlns:a16="http://schemas.microsoft.com/office/drawing/2014/main" id="{F84E31F7-1A37-A2A5-CE2D-87A46F3FC43B}"/>
                </a:ext>
              </a:extLst>
            </p:cNvPr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79;p37">
              <a:extLst>
                <a:ext uri="{FF2B5EF4-FFF2-40B4-BE49-F238E27FC236}">
                  <a16:creationId xmlns:a16="http://schemas.microsoft.com/office/drawing/2014/main" id="{1125C4F3-A8A3-17EA-7510-0AE79D49C8FB}"/>
                </a:ext>
              </a:extLst>
            </p:cNvPr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2697085-1C3F-9C51-9610-0557086096BC}"/>
              </a:ext>
            </a:extLst>
          </p:cNvPr>
          <p:cNvSpPr txBox="1"/>
          <p:nvPr/>
        </p:nvSpPr>
        <p:spPr>
          <a:xfrm>
            <a:off x="896773" y="1680151"/>
            <a:ext cx="7383929" cy="25699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/>
              <a:t>Ponta Grossa possui maior disponibilidade de serviços de telecomunicações e uma maior capacidade financeira da população para adquirir esses serviços em relação a Bandeirantes;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/>
              <a:t>Há uma disparidade significativa no acesso à internet e a conectividade com outros dispositivos entre as duas cidades;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/>
              <a:t>Estas diferenças se dão principalmente pela distinção entre o nível de renda e pela infraestrutura de telecomunicações das duas cidades.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4538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29830" y="6538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err="1"/>
              <a:t>Considerações</a:t>
            </a:r>
            <a:r>
              <a:rPr lang="en" sz="2000"/>
              <a:t> - ANATEL</a:t>
            </a:r>
          </a:p>
          <a:p>
            <a:endParaRPr lang="en" sz="200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0C0030-7BDD-4D00-CB04-38F6DE698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9" y="2571744"/>
            <a:ext cx="21" cy="11"/>
          </a:xfrm>
          <a:prstGeom prst="rect">
            <a:avLst/>
          </a:prstGeom>
        </p:spPr>
      </p:pic>
      <p:grpSp>
        <p:nvGrpSpPr>
          <p:cNvPr id="3" name="Google Shape;276;p37">
            <a:extLst>
              <a:ext uri="{FF2B5EF4-FFF2-40B4-BE49-F238E27FC236}">
                <a16:creationId xmlns:a16="http://schemas.microsoft.com/office/drawing/2014/main" id="{6CEB0D55-E653-D59E-2210-CBFD123EC7E2}"/>
              </a:ext>
            </a:extLst>
          </p:cNvPr>
          <p:cNvGrpSpPr/>
          <p:nvPr/>
        </p:nvGrpSpPr>
        <p:grpSpPr>
          <a:xfrm>
            <a:off x="710175" y="1321886"/>
            <a:ext cx="7716680" cy="3573233"/>
            <a:chOff x="710170" y="1949825"/>
            <a:chExt cx="7716680" cy="2465400"/>
          </a:xfrm>
        </p:grpSpPr>
        <p:cxnSp>
          <p:nvCxnSpPr>
            <p:cNvPr id="5" name="Google Shape;277;p37">
              <a:extLst>
                <a:ext uri="{FF2B5EF4-FFF2-40B4-BE49-F238E27FC236}">
                  <a16:creationId xmlns:a16="http://schemas.microsoft.com/office/drawing/2014/main" id="{F42B136F-8B65-E102-F8F5-6B3F8C4CB02F}"/>
                </a:ext>
              </a:extLst>
            </p:cNvPr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278;p37">
              <a:extLst>
                <a:ext uri="{FF2B5EF4-FFF2-40B4-BE49-F238E27FC236}">
                  <a16:creationId xmlns:a16="http://schemas.microsoft.com/office/drawing/2014/main" id="{F84E31F7-1A37-A2A5-CE2D-87A46F3FC43B}"/>
                </a:ext>
              </a:extLst>
            </p:cNvPr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79;p37">
              <a:extLst>
                <a:ext uri="{FF2B5EF4-FFF2-40B4-BE49-F238E27FC236}">
                  <a16:creationId xmlns:a16="http://schemas.microsoft.com/office/drawing/2014/main" id="{1125C4F3-A8A3-17EA-7510-0AE79D49C8FB}"/>
                </a:ext>
              </a:extLst>
            </p:cNvPr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2697085-1C3F-9C51-9610-0557086096BC}"/>
              </a:ext>
            </a:extLst>
          </p:cNvPr>
          <p:cNvSpPr txBox="1"/>
          <p:nvPr/>
        </p:nvSpPr>
        <p:spPr>
          <a:xfrm>
            <a:off x="896773" y="1680151"/>
            <a:ext cx="73839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/>
              <a:t>O acesso da internet ficou mais democrático através do uso de smartphones e cobertura móvel de 4G;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/>
              <a:t>Isso é notável quando uma cidade do porte de Bandeirantes se equipara à uma do porte de Ponta Grossa, quando analisado os dados normalizados;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/>
              <a:t>O acesso da população à internet pode servir como incentivo à transparência e serviços digitais das prefeituras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3841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29830" y="6538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Considerações - Cetic</a:t>
            </a:r>
          </a:p>
          <a:p>
            <a:endParaRPr lang="en" sz="200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0C0030-7BDD-4D00-CB04-38F6DE698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9" y="2571744"/>
            <a:ext cx="21" cy="11"/>
          </a:xfrm>
          <a:prstGeom prst="rect">
            <a:avLst/>
          </a:prstGeom>
        </p:spPr>
      </p:pic>
      <p:grpSp>
        <p:nvGrpSpPr>
          <p:cNvPr id="3" name="Google Shape;276;p37">
            <a:extLst>
              <a:ext uri="{FF2B5EF4-FFF2-40B4-BE49-F238E27FC236}">
                <a16:creationId xmlns:a16="http://schemas.microsoft.com/office/drawing/2014/main" id="{6CEB0D55-E653-D59E-2210-CBFD123EC7E2}"/>
              </a:ext>
            </a:extLst>
          </p:cNvPr>
          <p:cNvGrpSpPr/>
          <p:nvPr/>
        </p:nvGrpSpPr>
        <p:grpSpPr>
          <a:xfrm>
            <a:off x="710175" y="1321886"/>
            <a:ext cx="7716680" cy="3573233"/>
            <a:chOff x="710170" y="1949825"/>
            <a:chExt cx="7716680" cy="2465400"/>
          </a:xfrm>
        </p:grpSpPr>
        <p:cxnSp>
          <p:nvCxnSpPr>
            <p:cNvPr id="5" name="Google Shape;277;p37">
              <a:extLst>
                <a:ext uri="{FF2B5EF4-FFF2-40B4-BE49-F238E27FC236}">
                  <a16:creationId xmlns:a16="http://schemas.microsoft.com/office/drawing/2014/main" id="{F42B136F-8B65-E102-F8F5-6B3F8C4CB02F}"/>
                </a:ext>
              </a:extLst>
            </p:cNvPr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278;p37">
              <a:extLst>
                <a:ext uri="{FF2B5EF4-FFF2-40B4-BE49-F238E27FC236}">
                  <a16:creationId xmlns:a16="http://schemas.microsoft.com/office/drawing/2014/main" id="{F84E31F7-1A37-A2A5-CE2D-87A46F3FC43B}"/>
                </a:ext>
              </a:extLst>
            </p:cNvPr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279;p37">
              <a:extLst>
                <a:ext uri="{FF2B5EF4-FFF2-40B4-BE49-F238E27FC236}">
                  <a16:creationId xmlns:a16="http://schemas.microsoft.com/office/drawing/2014/main" id="{1125C4F3-A8A3-17EA-7510-0AE79D49C8FB}"/>
                </a:ext>
              </a:extLst>
            </p:cNvPr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4F26A5C-3C8B-F780-5EA1-3691FE43C8DE}"/>
              </a:ext>
            </a:extLst>
          </p:cNvPr>
          <p:cNvSpPr txBox="1"/>
          <p:nvPr/>
        </p:nvSpPr>
        <p:spPr>
          <a:xfrm>
            <a:off x="1124180" y="2257040"/>
            <a:ext cx="73013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A região Sul, segundo o CETIC, possui 83% da população com acesso à internet, número relativamente similar com os dados apresentados pela Anatel em Ponta Grossa com 72,8% dos domicílios cobertos.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No entanto, em Bandeirantes, os números são bem divergentes, com os dados da Anatel apontando apenas 9,8% dos domicílios cobertos.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06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6"/>
          <p:cNvGrpSpPr/>
          <p:nvPr/>
        </p:nvGrpSpPr>
        <p:grpSpPr>
          <a:xfrm>
            <a:off x="710170" y="537999"/>
            <a:ext cx="7716680" cy="2465400"/>
            <a:chOff x="710170" y="1949825"/>
            <a:chExt cx="7716680" cy="2465400"/>
          </a:xfrm>
        </p:grpSpPr>
        <p:cxnSp>
          <p:nvCxnSpPr>
            <p:cNvPr id="250" name="Google Shape;250;p36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36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36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36"/>
            <p:cNvCxnSpPr/>
            <p:nvPr/>
          </p:nvCxnSpPr>
          <p:spPr>
            <a:xfrm>
              <a:off x="7236925" y="1952184"/>
              <a:ext cx="0" cy="245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880;p59">
            <a:extLst>
              <a:ext uri="{FF2B5EF4-FFF2-40B4-BE49-F238E27FC236}">
                <a16:creationId xmlns:a16="http://schemas.microsoft.com/office/drawing/2014/main" id="{EE509C88-6589-BDE1-81B0-A2463EDAC538}"/>
              </a:ext>
            </a:extLst>
          </p:cNvPr>
          <p:cNvSpPr txBox="1">
            <a:spLocks/>
          </p:cNvSpPr>
          <p:nvPr/>
        </p:nvSpPr>
        <p:spPr>
          <a:xfrm>
            <a:off x="1131198" y="1294565"/>
            <a:ext cx="44667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ybody"/>
              <a:buNone/>
              <a:defRPr sz="60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ybody"/>
              <a:buNone/>
              <a:defRPr sz="36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ybody"/>
              <a:buNone/>
              <a:defRPr sz="36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ybody"/>
              <a:buNone/>
              <a:defRPr sz="36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ybody"/>
              <a:buNone/>
              <a:defRPr sz="36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ybody"/>
              <a:buNone/>
              <a:defRPr sz="36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ybody"/>
              <a:buNone/>
              <a:defRPr sz="36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ybody"/>
              <a:buNone/>
              <a:defRPr sz="36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ybody"/>
              <a:buNone/>
              <a:defRPr sz="3600" b="0" i="0" u="none" strike="noStrike" cap="none">
                <a:solidFill>
                  <a:schemeClr val="dk1"/>
                </a:solidFill>
                <a:latin typeface="Anybody"/>
                <a:ea typeface="Anybody"/>
                <a:cs typeface="Anybody"/>
                <a:sym typeface="Anybody"/>
              </a:defRPr>
            </a:lvl9pPr>
          </a:lstStyle>
          <a:p>
            <a:r>
              <a:rPr lang="en-US" b="1" err="1"/>
              <a:t>Obrigado</a:t>
            </a:r>
            <a:r>
              <a:rPr lang="en-US" b="1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36494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Dados Gerais – Ponta Grossa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grpSp>
        <p:nvGrpSpPr>
          <p:cNvPr id="276" name="Google Shape;276;p37"/>
          <p:cNvGrpSpPr/>
          <p:nvPr/>
        </p:nvGrpSpPr>
        <p:grpSpPr>
          <a:xfrm>
            <a:off x="648205" y="1328773"/>
            <a:ext cx="7716680" cy="3286744"/>
            <a:chOff x="710170" y="1949825"/>
            <a:chExt cx="7716680" cy="2465400"/>
          </a:xfrm>
        </p:grpSpPr>
        <p:cxnSp>
          <p:nvCxnSpPr>
            <p:cNvPr id="277" name="Google Shape;277;p37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7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7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56B62D-5A49-7E14-7016-60F508CDB70F}"/>
              </a:ext>
            </a:extLst>
          </p:cNvPr>
          <p:cNvSpPr txBox="1"/>
          <p:nvPr/>
        </p:nvSpPr>
        <p:spPr>
          <a:xfrm>
            <a:off x="833151" y="1893524"/>
            <a:ext cx="465462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pt-BR"/>
              <a:t>Possui uma economia bastante diversificada com maior destaque para indústrias e o agronegócio;</a:t>
            </a:r>
          </a:p>
          <a:p>
            <a:pPr marL="285750" indent="-285750">
              <a:buChar char="•"/>
            </a:pPr>
            <a:endParaRPr lang="pt-BR"/>
          </a:p>
          <a:p>
            <a:pPr marL="285750" indent="-285750">
              <a:buChar char="•"/>
            </a:pPr>
            <a:r>
              <a:rPr lang="pt-BR"/>
              <a:t>Vem se destacando na área de tecnologia juntamente com universidades de referência como a UEPG e PUC;</a:t>
            </a:r>
          </a:p>
          <a:p>
            <a:pPr marL="285750" indent="-285750">
              <a:buChar char="•"/>
            </a:pPr>
            <a:endParaRPr lang="pt-BR"/>
          </a:p>
          <a:p>
            <a:pPr marL="285750" indent="-285750">
              <a:buChar char="•"/>
            </a:pPr>
            <a:r>
              <a:rPr lang="pt-BR"/>
              <a:t>Cerca de 52,6% da área do município é de zona rural enquanto 47,4% pertence à zona urbana. </a:t>
            </a:r>
          </a:p>
          <a:p>
            <a:r>
              <a:rPr lang="pt-BR" sz="1000" i="1"/>
              <a:t>         https://iplan.pontagrossa.pr.gov.br</a:t>
            </a:r>
            <a:endParaRPr lang="pt-BR"/>
          </a:p>
          <a:p>
            <a:pPr marL="285750" indent="-285750">
              <a:buChar char="•"/>
            </a:pPr>
            <a:endParaRPr lang="pt-BR"/>
          </a:p>
          <a:p>
            <a:endParaRPr lang="pt-BR"/>
          </a:p>
        </p:txBody>
      </p:sp>
      <p:pic>
        <p:nvPicPr>
          <p:cNvPr id="4" name="Imagem 4" descr="Vista aérea de uma cidade&#10;&#10;Descrição gerada automaticamente">
            <a:extLst>
              <a:ext uri="{FF2B5EF4-FFF2-40B4-BE49-F238E27FC236}">
                <a16:creationId xmlns:a16="http://schemas.microsoft.com/office/drawing/2014/main" id="{212EA419-DA3E-FA1D-82F6-5A85EA9C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972" y="1759786"/>
            <a:ext cx="3576350" cy="206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24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6"/>
          <p:cNvGrpSpPr/>
          <p:nvPr/>
        </p:nvGrpSpPr>
        <p:grpSpPr>
          <a:xfrm>
            <a:off x="710170" y="537999"/>
            <a:ext cx="7716680" cy="2465400"/>
            <a:chOff x="710170" y="1949825"/>
            <a:chExt cx="7716680" cy="2465400"/>
          </a:xfrm>
        </p:grpSpPr>
        <p:cxnSp>
          <p:nvCxnSpPr>
            <p:cNvPr id="250" name="Google Shape;250;p36"/>
            <p:cNvCxnSpPr/>
            <p:nvPr/>
          </p:nvCxnSpPr>
          <p:spPr>
            <a:xfrm>
              <a:off x="710170" y="1949825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36"/>
            <p:cNvCxnSpPr/>
            <p:nvPr/>
          </p:nvCxnSpPr>
          <p:spPr>
            <a:xfrm>
              <a:off x="717150" y="4410314"/>
              <a:ext cx="7709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36"/>
            <p:cNvCxnSpPr/>
            <p:nvPr/>
          </p:nvCxnSpPr>
          <p:spPr>
            <a:xfrm>
              <a:off x="715100" y="1949825"/>
              <a:ext cx="0" cy="246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36"/>
            <p:cNvCxnSpPr/>
            <p:nvPr/>
          </p:nvCxnSpPr>
          <p:spPr>
            <a:xfrm>
              <a:off x="7236925" y="1952184"/>
              <a:ext cx="0" cy="245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2378725" y="1346458"/>
            <a:ext cx="485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IBGE</a:t>
            </a:r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2"/>
          </p:nvPr>
        </p:nvSpPr>
        <p:spPr>
          <a:xfrm>
            <a:off x="982763" y="1222199"/>
            <a:ext cx="11007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57" name="Google Shape;257;p36"/>
          <p:cNvGrpSpPr/>
          <p:nvPr/>
        </p:nvGrpSpPr>
        <p:grpSpPr>
          <a:xfrm>
            <a:off x="710170" y="3760356"/>
            <a:ext cx="7715400" cy="549000"/>
            <a:chOff x="710170" y="1039350"/>
            <a:chExt cx="7715400" cy="549000"/>
          </a:xfrm>
        </p:grpSpPr>
        <p:cxnSp>
          <p:nvCxnSpPr>
            <p:cNvPr id="258" name="Google Shape;258;p36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36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36"/>
            <p:cNvCxnSpPr/>
            <p:nvPr/>
          </p:nvCxnSpPr>
          <p:spPr>
            <a:xfrm>
              <a:off x="7236925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A9F3D7E9-47D2-E67F-834C-6CC0406F03D7}"/>
              </a:ext>
            </a:extLst>
          </p:cNvPr>
          <p:cNvSpPr txBox="1"/>
          <p:nvPr/>
        </p:nvSpPr>
        <p:spPr>
          <a:xfrm>
            <a:off x="860692" y="3807704"/>
            <a:ext cx="45857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Dados do Censo Demográfico de 2010 a partir da tabela 3498</a:t>
            </a:r>
          </a:p>
        </p:txBody>
      </p:sp>
    </p:spTree>
    <p:extLst>
      <p:ext uri="{BB962C8B-B14F-4D97-AF65-F5344CB8AC3E}">
        <p14:creationId xmlns:p14="http://schemas.microsoft.com/office/powerpoint/2010/main" val="13421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/>
              <a:t>Dados do IBGE (Censo 2010) - Ponta Grossa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1DED1CA-E42E-E072-D3AA-F57DD831C1BB}"/>
              </a:ext>
            </a:extLst>
          </p:cNvPr>
          <p:cNvSpPr txBox="1"/>
          <p:nvPr/>
        </p:nvSpPr>
        <p:spPr>
          <a:xfrm>
            <a:off x="5493791" y="1519264"/>
            <a:ext cx="337958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pt-BR"/>
              <a:t>Nº total de domicílios: 94.819;</a:t>
            </a:r>
          </a:p>
          <a:p>
            <a:endParaRPr lang="pt-BR"/>
          </a:p>
          <a:p>
            <a:pPr marL="285750" indent="-285750">
              <a:buChar char="•"/>
            </a:pPr>
            <a:r>
              <a:rPr lang="pt-BR"/>
              <a:t>Nº de domicílios com telefone celular: 83.785;</a:t>
            </a:r>
          </a:p>
          <a:p>
            <a:pPr marL="285750" indent="-285750">
              <a:buChar char="•"/>
            </a:pPr>
            <a:endParaRPr lang="pt-BR"/>
          </a:p>
          <a:p>
            <a:pPr marL="285750" indent="-285750">
              <a:buChar char="•"/>
            </a:pPr>
            <a:r>
              <a:rPr lang="pt-BR"/>
              <a:t>Nº de domicílios com microcomputador com acesso à internet: 33.382;</a:t>
            </a:r>
          </a:p>
          <a:p>
            <a:pPr marL="285750" indent="-285750">
              <a:buFont typeface="Arial"/>
              <a:buChar char="•"/>
            </a:pPr>
            <a:endParaRPr lang="pt-BR"/>
          </a:p>
          <a:p>
            <a:pPr marL="285750" indent="-285750">
              <a:buFont typeface="Arial,Sans-Serif"/>
              <a:buChar char="•"/>
            </a:pPr>
            <a:r>
              <a:rPr lang="pt-BR"/>
              <a:t>88,4% dos domicílios possuem um telefone celular;</a:t>
            </a:r>
            <a:endParaRPr lang="en-US"/>
          </a:p>
          <a:p>
            <a:pPr marL="285750" indent="-285750">
              <a:buFont typeface="Arial,Sans-Serif"/>
              <a:buChar char="•"/>
            </a:pP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/>
              <a:t>35,3% dos domicílios possuem um microcomputador com internet.</a:t>
            </a:r>
          </a:p>
          <a:p>
            <a:pPr marL="285750" indent="-285750">
              <a:buFont typeface="Arial,Sans-Serif"/>
              <a:buChar char="•"/>
            </a:pPr>
            <a:endParaRPr lang="pt-BR"/>
          </a:p>
          <a:p>
            <a:pPr marL="285750" indent="-285750">
              <a:buFont typeface="Arial,Sans-Serif"/>
              <a:buChar char="•"/>
            </a:pPr>
            <a:endParaRPr lang="pt-BR"/>
          </a:p>
          <a:p>
            <a:pPr marL="285750" indent="-285750">
              <a:buFont typeface="Arial,Sans-Serif"/>
              <a:buChar char="•"/>
            </a:pPr>
            <a:endParaRPr lang="pt-BR"/>
          </a:p>
          <a:p>
            <a:pPr marL="285750" indent="-285750">
              <a:buChar char="•"/>
            </a:pPr>
            <a:endParaRPr lang="pt-BR"/>
          </a:p>
        </p:txBody>
      </p:sp>
      <p:pic>
        <p:nvPicPr>
          <p:cNvPr id="7" name="Imagem 7" descr="Gráfico, Gráfico de barras&#10;&#10;Descrição gerada automaticamente">
            <a:extLst>
              <a:ext uri="{FF2B5EF4-FFF2-40B4-BE49-F238E27FC236}">
                <a16:creationId xmlns:a16="http://schemas.microsoft.com/office/drawing/2014/main" id="{2F25F12E-D3AE-4E99-A3FE-B5B0032E8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03" y="1331311"/>
            <a:ext cx="4380789" cy="34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83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7"/>
          <p:cNvGrpSpPr/>
          <p:nvPr/>
        </p:nvGrpSpPr>
        <p:grpSpPr>
          <a:xfrm>
            <a:off x="710170" y="582150"/>
            <a:ext cx="7717642" cy="549000"/>
            <a:chOff x="710170" y="1039350"/>
            <a:chExt cx="7717642" cy="549000"/>
          </a:xfrm>
        </p:grpSpPr>
        <p:cxnSp>
          <p:nvCxnSpPr>
            <p:cNvPr id="266" name="Google Shape;266;p37"/>
            <p:cNvCxnSpPr/>
            <p:nvPr/>
          </p:nvCxnSpPr>
          <p:spPr>
            <a:xfrm>
              <a:off x="710170" y="1588350"/>
              <a:ext cx="77154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37"/>
            <p:cNvCxnSpPr/>
            <p:nvPr/>
          </p:nvCxnSpPr>
          <p:spPr>
            <a:xfrm>
              <a:off x="715100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37"/>
            <p:cNvCxnSpPr/>
            <p:nvPr/>
          </p:nvCxnSpPr>
          <p:spPr>
            <a:xfrm>
              <a:off x="8427812" y="1039350"/>
              <a:ext cx="0" cy="549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960994" y="4381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/>
              <a:t>Dados do IBGE (Censo 2010) - Bandeirantes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1DED1CA-E42E-E072-D3AA-F57DD831C1BB}"/>
              </a:ext>
            </a:extLst>
          </p:cNvPr>
          <p:cNvSpPr txBox="1"/>
          <p:nvPr/>
        </p:nvSpPr>
        <p:spPr>
          <a:xfrm>
            <a:off x="5475225" y="1551252"/>
            <a:ext cx="3437453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pt-BR"/>
              <a:t>Nº total de domicílios: 10.054;</a:t>
            </a:r>
          </a:p>
          <a:p>
            <a:endParaRPr lang="pt-BR"/>
          </a:p>
          <a:p>
            <a:pPr marL="285750" indent="-285750">
              <a:buChar char="•"/>
            </a:pPr>
            <a:r>
              <a:rPr lang="pt-BR"/>
              <a:t>Nº de domicílios telefone celular: 7.909;</a:t>
            </a:r>
          </a:p>
          <a:p>
            <a:pPr marL="285750" indent="-285750">
              <a:buChar char="•"/>
            </a:pPr>
            <a:endParaRPr lang="pt-BR"/>
          </a:p>
          <a:p>
            <a:pPr marL="285750" indent="-285750">
              <a:buChar char="•"/>
            </a:pPr>
            <a:r>
              <a:rPr lang="pt-BR"/>
              <a:t>Nº de domicílios com microcomputador com acesso à internet: 3.361;</a:t>
            </a:r>
          </a:p>
          <a:p>
            <a:pPr marL="285750" indent="-285750">
              <a:buChar char="•"/>
            </a:pPr>
            <a:endParaRPr lang="pt-BR"/>
          </a:p>
          <a:p>
            <a:pPr marL="285750" indent="-285750">
              <a:buFont typeface="Arial,Sans-Serif"/>
              <a:buChar char="•"/>
            </a:pPr>
            <a:r>
              <a:rPr lang="pt-BR"/>
              <a:t>78,7% dos domicílios possuem um telefone celular;</a:t>
            </a:r>
          </a:p>
          <a:p>
            <a:pPr marL="285750" indent="-285750">
              <a:buFont typeface="Arial,Sans-Serif"/>
              <a:buChar char="•"/>
            </a:pP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/>
              <a:t>33,5% dos domicílios possuem um microcomputador com internet.</a:t>
            </a:r>
          </a:p>
          <a:p>
            <a:endParaRPr lang="pt-BR"/>
          </a:p>
          <a:p>
            <a:pPr marL="285750" indent="-285750">
              <a:buFont typeface="Arial,Sans-Serif"/>
              <a:buChar char="•"/>
            </a:pPr>
            <a:endParaRPr lang="pt-BR"/>
          </a:p>
          <a:p>
            <a:pPr marL="285750" indent="-285750">
              <a:buFont typeface="Arial,Sans-Serif"/>
              <a:buChar char="•"/>
            </a:pPr>
            <a:endParaRPr lang="pt-BR" sz="1200"/>
          </a:p>
          <a:p>
            <a:pPr marL="285750" indent="-285750">
              <a:buFont typeface="Arial,Sans-Serif"/>
              <a:buChar char="•"/>
            </a:pPr>
            <a:endParaRPr lang="pt-BR" sz="1200"/>
          </a:p>
          <a:p>
            <a:pPr marL="285750" indent="-285750">
              <a:buChar char="•"/>
            </a:pPr>
            <a:endParaRPr lang="pt-BR"/>
          </a:p>
          <a:p>
            <a:pPr marL="285750" indent="-285750">
              <a:buChar char="•"/>
            </a:pPr>
            <a:endParaRPr lang="pt-BR"/>
          </a:p>
          <a:p>
            <a:pPr marL="285750" indent="-285750">
              <a:buChar char="•"/>
            </a:pPr>
            <a:endParaRPr lang="pt-BR"/>
          </a:p>
        </p:txBody>
      </p:sp>
      <p:pic>
        <p:nvPicPr>
          <p:cNvPr id="2" name="Imagem 2" descr="Gráfico, Gráfico de barras&#10;&#10;Descrição gerada automaticamente">
            <a:extLst>
              <a:ext uri="{FF2B5EF4-FFF2-40B4-BE49-F238E27FC236}">
                <a16:creationId xmlns:a16="http://schemas.microsoft.com/office/drawing/2014/main" id="{40DD2948-0034-1E4A-0DA3-D86A93EA3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03" y="1330670"/>
            <a:ext cx="4311933" cy="33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48069"/>
      </p:ext>
    </p:extLst>
  </p:cSld>
  <p:clrMapOvr>
    <a:masterClrMapping/>
  </p:clrMapOvr>
</p:sld>
</file>

<file path=ppt/theme/theme1.xml><?xml version="1.0" encoding="utf-8"?>
<a:theme xmlns:a="http://schemas.openxmlformats.org/drawingml/2006/main" name="Autopsy Case Report by Slidesgo">
  <a:themeElements>
    <a:clrScheme name="Simple Light">
      <a:dk1>
        <a:srgbClr val="191919"/>
      </a:dk1>
      <a:lt1>
        <a:srgbClr val="DBDDD9"/>
      </a:lt1>
      <a:dk2>
        <a:srgbClr val="83B8A4"/>
      </a:dk2>
      <a:lt2>
        <a:srgbClr val="26644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58</Slides>
  <Notes>58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58</vt:i4>
      </vt:variant>
    </vt:vector>
  </HeadingPairs>
  <TitlesOfParts>
    <vt:vector size="59" baseType="lpstr">
      <vt:lpstr>Autopsy Case Report by Slidesgo</vt:lpstr>
      <vt:lpstr>Estudo de Caso Bandeirantes &amp; Ponta Grossa</vt:lpstr>
      <vt:lpstr>01</vt:lpstr>
      <vt:lpstr>Dados gerais</vt:lpstr>
      <vt:lpstr>Dados Gerais </vt:lpstr>
      <vt:lpstr>Dados Gerais - Bandeirantes </vt:lpstr>
      <vt:lpstr>Dados Gerais – Ponta Grossa </vt:lpstr>
      <vt:lpstr>IBGE</vt:lpstr>
      <vt:lpstr>Dados do IBGE (Censo 2010) - Ponta Grossa</vt:lpstr>
      <vt:lpstr>Dados do IBGE (Censo 2010) - Bandeirantes</vt:lpstr>
      <vt:lpstr>Comparação com Paraná - Ponta Grossa</vt:lpstr>
      <vt:lpstr>Comparação com Paraná - Ponta Grossa </vt:lpstr>
      <vt:lpstr>Comparação com Paraná - Bandeirantes </vt:lpstr>
      <vt:lpstr>Comparação com Paraná - Bandeirantes</vt:lpstr>
      <vt:lpstr>Comparação entre os municípios</vt:lpstr>
      <vt:lpstr>Anatel</vt:lpstr>
      <vt:lpstr>Acesso à Banda Larga Fixa</vt:lpstr>
      <vt:lpstr>Acesso à Banda Larga Fixa</vt:lpstr>
      <vt:lpstr>Acesso à Banda Larga Fixa</vt:lpstr>
      <vt:lpstr>Acesso à Banda Larga Fixa</vt:lpstr>
      <vt:lpstr>Acesso à Banda Larga Fixa</vt:lpstr>
      <vt:lpstr>Acesso à Banda Larga Fixa</vt:lpstr>
      <vt:lpstr>Acesso à Telefonia Móvel</vt:lpstr>
      <vt:lpstr>Acesso à Telefonia Móvel</vt:lpstr>
      <vt:lpstr>Acesso à Telefonia Móvel</vt:lpstr>
      <vt:lpstr>Acesso à Telefonia Móvel</vt:lpstr>
      <vt:lpstr>Acesso à Telefonia Móvel</vt:lpstr>
      <vt:lpstr>Acesso à Telefonia Móvel</vt:lpstr>
      <vt:lpstr>Acesso à Telefonia Móvel</vt:lpstr>
      <vt:lpstr>Acesso à Telefonia Móvel</vt:lpstr>
      <vt:lpstr>Acesso à Telefonia Móvel</vt:lpstr>
      <vt:lpstr>Acesso à Telefonia Móvel</vt:lpstr>
      <vt:lpstr>Cobertura Móvel</vt:lpstr>
      <vt:lpstr>Cobertura Móvel</vt:lpstr>
      <vt:lpstr>Cobertura Móvel</vt:lpstr>
      <vt:lpstr>Cobertura Móvel</vt:lpstr>
      <vt:lpstr>Cobertura Móvel</vt:lpstr>
      <vt:lpstr>Cobertura Móvel</vt:lpstr>
      <vt:lpstr>Cobertura Móvel</vt:lpstr>
      <vt:lpstr>Cetic</vt:lpstr>
      <vt:lpstr>Domícilios com computador por região</vt:lpstr>
      <vt:lpstr>Domícilios com computador e acesso a internet</vt:lpstr>
      <vt:lpstr>Domícilios com computador por classe social</vt:lpstr>
      <vt:lpstr>Usuários que nunca utilizaram a internet – Motivos principais</vt:lpstr>
      <vt:lpstr>Acesso à internet para serviços públicos de saúde</vt:lpstr>
      <vt:lpstr>Acesso à internet para serviços diversos – Por classe social</vt:lpstr>
      <vt:lpstr>Indivíduos que Possuem Telefone Celular</vt:lpstr>
      <vt:lpstr>Indivíduos que Possuem Telefone Celular</vt:lpstr>
      <vt:lpstr>Prefeituras com Iniciativas de Acesso à Internet </vt:lpstr>
      <vt:lpstr>Prefeituras com Iniciativas de Acesso à Internet</vt:lpstr>
      <vt:lpstr>Prefeituras com Iniciativas de Acesso à Internet</vt:lpstr>
      <vt:lpstr>Indivíduos que Nunca Usaram a Internet</vt:lpstr>
      <vt:lpstr>Prefeituras que Publicam na Internet</vt:lpstr>
      <vt:lpstr>Prefeituras que Publicam na Internet </vt:lpstr>
      <vt:lpstr>Considerações Finais</vt:lpstr>
      <vt:lpstr>Considerações - IBGE </vt:lpstr>
      <vt:lpstr>Considerações - ANATEL </vt:lpstr>
      <vt:lpstr>Considerações - Cetic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Estudo de caso – Bandeirantes e Ponta Grossa</dc:title>
  <cp:revision>2</cp:revision>
  <dcterms:modified xsi:type="dcterms:W3CDTF">2023-06-05T00:36:23Z</dcterms:modified>
</cp:coreProperties>
</file>